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8"/>
  </p:notesMasterIdLst>
  <p:sldIdLst>
    <p:sldId id="256" r:id="rId2"/>
    <p:sldId id="275" r:id="rId3"/>
    <p:sldId id="257" r:id="rId4"/>
    <p:sldId id="272" r:id="rId5"/>
    <p:sldId id="264" r:id="rId6"/>
    <p:sldId id="269" r:id="rId7"/>
    <p:sldId id="265" r:id="rId8"/>
    <p:sldId id="266" r:id="rId9"/>
    <p:sldId id="267" r:id="rId10"/>
    <p:sldId id="268" r:id="rId11"/>
    <p:sldId id="270" r:id="rId12"/>
    <p:sldId id="258" r:id="rId13"/>
    <p:sldId id="259" r:id="rId14"/>
    <p:sldId id="262" r:id="rId15"/>
    <p:sldId id="263" r:id="rId16"/>
    <p:sldId id="260" r:id="rId17"/>
    <p:sldId id="271" r:id="rId18"/>
    <p:sldId id="274" r:id="rId19"/>
    <p:sldId id="273" r:id="rId20"/>
    <p:sldId id="277" r:id="rId21"/>
    <p:sldId id="276" r:id="rId22"/>
    <p:sldId id="278" r:id="rId23"/>
    <p:sldId id="292" r:id="rId24"/>
    <p:sldId id="300" r:id="rId25"/>
    <p:sldId id="294" r:id="rId26"/>
    <p:sldId id="295" r:id="rId27"/>
    <p:sldId id="293" r:id="rId28"/>
    <p:sldId id="296" r:id="rId29"/>
    <p:sldId id="301" r:id="rId30"/>
    <p:sldId id="279" r:id="rId31"/>
    <p:sldId id="281" r:id="rId32"/>
    <p:sldId id="282" r:id="rId33"/>
    <p:sldId id="283" r:id="rId34"/>
    <p:sldId id="284" r:id="rId35"/>
    <p:sldId id="286" r:id="rId36"/>
    <p:sldId id="287" r:id="rId37"/>
    <p:sldId id="288" r:id="rId38"/>
    <p:sldId id="285" r:id="rId39"/>
    <p:sldId id="289" r:id="rId40"/>
    <p:sldId id="290" r:id="rId41"/>
    <p:sldId id="280" r:id="rId42"/>
    <p:sldId id="302" r:id="rId43"/>
    <p:sldId id="303" r:id="rId44"/>
    <p:sldId id="304" r:id="rId45"/>
    <p:sldId id="305" r:id="rId46"/>
    <p:sldId id="30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9900"/>
    <a:srgbClr val="F0F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D3434-70D0-46C2-A484-A5091C93B39D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748C3-AC62-4AE1-97F7-5565A983D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8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4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97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14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9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01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89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5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3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01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7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81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74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33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4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9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1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97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1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6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8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6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96t.com/content/1546618748.html" TargetMode="External"/><Relationship Id="rId2" Type="http://schemas.openxmlformats.org/officeDocument/2006/relationships/hyperlink" Target="https://zhuanlan.zhihu.com/p/711906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search/docs/advanced/robots/robots_meta_tag?hl=zh-t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Robots.txt" TargetMode="External"/><Relationship Id="rId2" Type="http://schemas.openxmlformats.org/officeDocument/2006/relationships/hyperlink" Target="https://www.techbang.com/posts/75284-is-the-internet-crawler-legal-china-and-the-united-states-have-different-views#t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lun.me/2013/mozilla5-0-always-user-agent-string/" TargetMode="External"/><Relationship Id="rId5" Type="http://schemas.openxmlformats.org/officeDocument/2006/relationships/hyperlink" Target="https://blog.csdn.net/weixin_42575020/article/details/104519326" TargetMode="External"/><Relationship Id="rId4" Type="http://schemas.openxmlformats.org/officeDocument/2006/relationships/hyperlink" Target="https://ithelp.ithome.com.tw/articles/1020857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.wmf"/><Relationship Id="rId3" Type="http://schemas.openxmlformats.org/officeDocument/2006/relationships/hyperlink" Target="http://www.5ch.com.tw/" TargetMode="External"/><Relationship Id="rId7" Type="http://schemas.openxmlformats.org/officeDocument/2006/relationships/hyperlink" Target="https://news.tvbs.com.tw/" TargetMode="Externa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cna.com.tw/" TargetMode="External"/><Relationship Id="rId11" Type="http://schemas.openxmlformats.org/officeDocument/2006/relationships/image" Target="../media/image2.wmf"/><Relationship Id="rId5" Type="http://schemas.openxmlformats.org/officeDocument/2006/relationships/hyperlink" Target="https://17news.net/" TargetMode="External"/><Relationship Id="rId15" Type="http://schemas.openxmlformats.org/officeDocument/2006/relationships/image" Target="../media/image4.wmf"/><Relationship Id="rId10" Type="http://schemas.openxmlformats.org/officeDocument/2006/relationships/oleObject" Target="../embeddings/oleObject2.bin"/><Relationship Id="rId4" Type="http://schemas.openxmlformats.org/officeDocument/2006/relationships/hyperlink" Target="https://money.udn.com/money/index" TargetMode="External"/><Relationship Id="rId9" Type="http://schemas.openxmlformats.org/officeDocument/2006/relationships/image" Target="../media/image1.wmf"/><Relationship Id="rId1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tvbs.com.tw/world/17774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F%B0%E7%81%A3%E5%A7%93%E6%B0%8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9C%B0%E5%90%8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C1A3-98AF-4867-9A77-EEEF3D2DA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7200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TW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200" dirty="0"/>
              <a:t>命名實體識別</a:t>
            </a:r>
            <a:endParaRPr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EC20EE-0C7C-4D7F-979E-5787799D1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15726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CE1C9-908F-4F8C-B46B-C7A830F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E7461-2186-4383-B37A-0E79473E9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1"/>
            <a:ext cx="8596668" cy="442211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組織名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園、國小、國中、高中、大學、中學、所、部、會、機構、組織、公司、團、院、區、盟、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國際、中心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銀行、市場、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館</a:t>
            </a: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762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BC669-F8EB-465F-ABDD-87F6F9AF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AEFDE-C7C0-40BB-A95E-AB211937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日期時間</a:t>
            </a:r>
            <a:endParaRPr lang="en-US" altLang="zh-TW" sz="2800" dirty="0"/>
          </a:p>
          <a:p>
            <a:r>
              <a:rPr lang="zh-TW" altLang="en-US" sz="2800" dirty="0"/>
              <a:t>日期： 二月三號</a:t>
            </a:r>
            <a:r>
              <a:rPr lang="en-US" altLang="zh-TW" sz="2800" dirty="0"/>
              <a:t>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 I-Date I-Date </a:t>
            </a:r>
            <a:r>
              <a:rPr lang="en-US" altLang="zh-TW" sz="2800" dirty="0"/>
              <a:t>	</a:t>
            </a:r>
          </a:p>
          <a:p>
            <a:r>
              <a:rPr lang="zh-TW" altLang="en-US" sz="2800" dirty="0"/>
              <a:t>時間：</a:t>
            </a:r>
            <a:r>
              <a:rPr lang="en-US" altLang="zh-TW" sz="2800" dirty="0"/>
              <a:t> </a:t>
            </a:r>
            <a:r>
              <a:rPr lang="zh-TW" altLang="en-US" sz="2800" dirty="0"/>
              <a:t>下午六點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B-Time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I-Time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/>
              <a:t>	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986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06624-3BE9-4FAC-9F3B-10F694F6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does the training data look like?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95F8A-CA8A-49CF-B631-69B4CE86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74297" cy="3880773"/>
          </a:xfrm>
        </p:spPr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dict</a:t>
            </a: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'text ' : ['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亞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馬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遜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公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司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9900"/>
                </a:solidFill>
                <a:latin typeface="微軟儷黑體"/>
              </a:rPr>
              <a:t>創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B050"/>
                </a:solidFill>
                <a:latin typeface="微軟儷黑體"/>
              </a:rPr>
              <a:t>人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貝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佐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斯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'tag' : ['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B-ORG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9900"/>
                </a:solidFill>
                <a:latin typeface="微軟儷黑體"/>
              </a:rPr>
              <a:t>D-ORG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'O', '</a:t>
            </a:r>
            <a:r>
              <a:rPr lang="en-US" altLang="zh-TW" dirty="0">
                <a:solidFill>
                  <a:srgbClr val="00B050"/>
                </a:solidFill>
                <a:latin typeface="微軟儷黑體"/>
              </a:rPr>
              <a:t>U-PER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B-PER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’, 'D-PER', 'B-PER', 'I-PER', 'I-PER', 'I-PER', 'I-PER', 'I-PER', 'I-PER', 'I-PER', 'I-PER', 'I-PER', 'D-PER', 'O', 'O']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570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38425-142B-4B56-B7CD-E618BA67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is your plan to handle the data?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E303D1A4-BC84-40FE-8E53-327EE459B399}"/>
              </a:ext>
            </a:extLst>
          </p:cNvPr>
          <p:cNvSpPr/>
          <p:nvPr/>
        </p:nvSpPr>
        <p:spPr>
          <a:xfrm>
            <a:off x="996517" y="1837033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爬蟲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163125DC-F32D-4195-8EB7-1883BD473853}"/>
              </a:ext>
            </a:extLst>
          </p:cNvPr>
          <p:cNvSpPr/>
          <p:nvPr/>
        </p:nvSpPr>
        <p:spPr>
          <a:xfrm>
            <a:off x="996517" y="3137598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斷句抽取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7DCC8B1-8769-44E9-971D-B581F3517EEA}"/>
              </a:ext>
            </a:extLst>
          </p:cNvPr>
          <p:cNvSpPr/>
          <p:nvPr/>
        </p:nvSpPr>
        <p:spPr>
          <a:xfrm>
            <a:off x="3314075" y="2128435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E3BC3A-655C-4DF4-944F-F4DE206E2143}"/>
              </a:ext>
            </a:extLst>
          </p:cNvPr>
          <p:cNvSpPr txBox="1"/>
          <p:nvPr/>
        </p:nvSpPr>
        <p:spPr>
          <a:xfrm>
            <a:off x="4481569" y="2006870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A.txt</a:t>
            </a:r>
            <a:endParaRPr lang="zh-TW" altLang="en-US" sz="32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D4601CE-4DB4-4AC3-B6E2-F9D13AEF12C2}"/>
              </a:ext>
            </a:extLst>
          </p:cNvPr>
          <p:cNvSpPr/>
          <p:nvPr/>
        </p:nvSpPr>
        <p:spPr>
          <a:xfrm>
            <a:off x="3314075" y="3416802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012EAF-7EE5-4C9C-B892-E65DC4807C01}"/>
              </a:ext>
            </a:extLst>
          </p:cNvPr>
          <p:cNvSpPr txBox="1"/>
          <p:nvPr/>
        </p:nvSpPr>
        <p:spPr>
          <a:xfrm>
            <a:off x="4491187" y="3295237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B.txt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4A3D9F-C791-4923-80B7-C11D82F000B6}"/>
              </a:ext>
            </a:extLst>
          </p:cNvPr>
          <p:cNvSpPr txBox="1"/>
          <p:nvPr/>
        </p:nvSpPr>
        <p:spPr>
          <a:xfrm>
            <a:off x="5904669" y="1233134"/>
            <a:ext cx="4465229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['date']:'</a:t>
            </a: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2022/04/27',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['Article']:['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推特易主消息傳出後，亞馬遜公司創辦人貝佐斯（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）質疑，馬斯克入主推特，是否會讓這個社媒平台承受更多北京施壓的潛在風險。貝佐斯發推文說：「中國政府現在是否對這個社群平台多一些影響力了？」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’]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}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011BCC-400D-43DD-89D2-3574F6BC45C9}"/>
              </a:ext>
            </a:extLst>
          </p:cNvPr>
          <p:cNvSpPr txBox="1"/>
          <p:nvPr/>
        </p:nvSpPr>
        <p:spPr>
          <a:xfrm>
            <a:off x="5904669" y="3328757"/>
            <a:ext cx="60169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{'Date:</a:t>
            </a:r>
            <a:r>
              <a:rPr lang="en-US" altLang="zh-TW" sz="1400" dirty="0">
                <a:solidFill>
                  <a:srgbClr val="000000"/>
                </a:solidFill>
                <a:latin typeface="微軟儷黑體"/>
              </a:rPr>
              <a:t>2022/04/27' ,'Sentences':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[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佐斯發推文說：「中國政府現在是否對這個社群平台多一些影響力了？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’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]</a:t>
            </a: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64CFA591-9006-480B-ACBD-A0996D8E0ABB}"/>
              </a:ext>
            </a:extLst>
          </p:cNvPr>
          <p:cNvSpPr/>
          <p:nvPr/>
        </p:nvSpPr>
        <p:spPr>
          <a:xfrm>
            <a:off x="996517" y="4488767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標註處理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A52FD2-C06C-4903-8C14-3A28AB789BCD}"/>
              </a:ext>
            </a:extLst>
          </p:cNvPr>
          <p:cNvSpPr txBox="1"/>
          <p:nvPr/>
        </p:nvSpPr>
        <p:spPr>
          <a:xfrm>
            <a:off x="5904669" y="4538843"/>
            <a:ext cx="60169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'source'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['TVBS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新聞網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'type'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全球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'date'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['2022/04/27']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'text'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亞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遜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司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創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人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貝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佐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斯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  'tag'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['B-ORG', 'I-ORG', 'I-ORG', 'I-ORG', 'I-ORG', 'D-ORG', 'O', 'U-PER', 'B-PER', 'I-PER', 'I-PER’, 'D-PER', 'B-PER', 'I-PER', 'I-PER', 'I-PER', 'I-PER', 'I-PER', 'I-PER', 'I-PER', 'I-PER', 'I-PER', 'D-PER', 'O', 'O’]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}</a:t>
            </a:r>
            <a:endParaRPr lang="en-US" altLang="zh-TW" sz="1000" dirty="0">
              <a:latin typeface="微軟儷黑體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574E1AF-A6B9-4A78-AAF1-981045043E9D}"/>
              </a:ext>
            </a:extLst>
          </p:cNvPr>
          <p:cNvSpPr/>
          <p:nvPr/>
        </p:nvSpPr>
        <p:spPr>
          <a:xfrm>
            <a:off x="3314074" y="4780169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3B142E-CFBF-40CC-8300-74D989E2D312}"/>
              </a:ext>
            </a:extLst>
          </p:cNvPr>
          <p:cNvSpPr txBox="1"/>
          <p:nvPr/>
        </p:nvSpPr>
        <p:spPr>
          <a:xfrm>
            <a:off x="4491187" y="4679061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C.txt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24E0F0-614D-4046-9E4C-30F557A841FD}"/>
              </a:ext>
            </a:extLst>
          </p:cNvPr>
          <p:cNvSpPr txBox="1"/>
          <p:nvPr/>
        </p:nvSpPr>
        <p:spPr>
          <a:xfrm>
            <a:off x="2247083" y="587627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Send_Data.py</a:t>
            </a:r>
            <a:endParaRPr lang="zh-TW" altLang="en-US" sz="3200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DDDFC8A-7E6C-466D-ACA7-5236DB1FD56D}"/>
              </a:ext>
            </a:extLst>
          </p:cNvPr>
          <p:cNvSpPr/>
          <p:nvPr/>
        </p:nvSpPr>
        <p:spPr>
          <a:xfrm>
            <a:off x="5284137" y="6021971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46139F-E823-455C-821D-41CD42C3BB86}"/>
              </a:ext>
            </a:extLst>
          </p:cNvPr>
          <p:cNvSpPr txBox="1"/>
          <p:nvPr/>
        </p:nvSpPr>
        <p:spPr>
          <a:xfrm>
            <a:off x="6500858" y="590040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DataBase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928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3959DC-45B1-4F96-ABF6-FDF7EA5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How to store the data?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96D98-A79F-49F1-8E08-12D4D7F3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641"/>
            <a:ext cx="8596668" cy="4453722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MySQL database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Table</a:t>
            </a:r>
            <a:endParaRPr lang="zh-TW" altLang="en-US" sz="3600" dirty="0">
              <a:solidFill>
                <a:schemeClr val="tx1"/>
              </a:solidFill>
              <a:latin typeface="-apple-system"/>
              <a:ea typeface="+mj-ea"/>
              <a:cs typeface="+mj-cs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5D470D1-4EDA-4409-B45E-91C0B2F06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73180"/>
              </p:ext>
            </p:extLst>
          </p:nvPr>
        </p:nvGraphicFramePr>
        <p:xfrm>
          <a:off x="677334" y="3110859"/>
          <a:ext cx="10532846" cy="31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22">
                  <a:extLst>
                    <a:ext uri="{9D8B030D-6E8A-4147-A177-3AD203B41FA5}">
                      <a16:colId xmlns:a16="http://schemas.microsoft.com/office/drawing/2014/main" val="2385546573"/>
                    </a:ext>
                  </a:extLst>
                </a:gridCol>
                <a:gridCol w="1863221">
                  <a:extLst>
                    <a:ext uri="{9D8B030D-6E8A-4147-A177-3AD203B41FA5}">
                      <a16:colId xmlns:a16="http://schemas.microsoft.com/office/drawing/2014/main" val="3212168273"/>
                    </a:ext>
                  </a:extLst>
                </a:gridCol>
                <a:gridCol w="1467059">
                  <a:extLst>
                    <a:ext uri="{9D8B030D-6E8A-4147-A177-3AD203B41FA5}">
                      <a16:colId xmlns:a16="http://schemas.microsoft.com/office/drawing/2014/main" val="2804148387"/>
                    </a:ext>
                  </a:extLst>
                </a:gridCol>
                <a:gridCol w="1957835">
                  <a:extLst>
                    <a:ext uri="{9D8B030D-6E8A-4147-A177-3AD203B41FA5}">
                      <a16:colId xmlns:a16="http://schemas.microsoft.com/office/drawing/2014/main" val="1175911914"/>
                    </a:ext>
                  </a:extLst>
                </a:gridCol>
                <a:gridCol w="3072609">
                  <a:extLst>
                    <a:ext uri="{9D8B030D-6E8A-4147-A177-3AD203B41FA5}">
                      <a16:colId xmlns:a16="http://schemas.microsoft.com/office/drawing/2014/main" val="50874878"/>
                    </a:ext>
                  </a:extLst>
                </a:gridCol>
              </a:tblGrid>
              <a:tr h="456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Source(VARCHAR)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Type(VARCHAR)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Date(DATE)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 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Tag (VARCHAR)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340623"/>
                  </a:ext>
                </a:extLst>
              </a:tr>
              <a:tr h="1395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TVBS</a:t>
                      </a:r>
                      <a:r>
                        <a:rPr lang="zh-TW" altLang="en-US" dirty="0"/>
                        <a:t>新聞網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全球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2022/04/27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['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亞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遜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司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創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辦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人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貝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佐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斯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（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J','e','f','f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 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B','e','z','o','s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）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質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疑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儷黑體"/>
                        </a:rPr>
                        <a:t>['B-ORG', 'I-ORG', 'I-ORG', 'I-ORG', 'I-ORG', 'D-ORG', 'O', 'U-PER', 'B-PER', 'I-PER', 'I-PER’, 'D-PER', 'B-PER', 'I-PER', 'I-PER', 'I-PER', 'I-PER', 'I-PER', 'I-PER', 'I-PER', 'I-PER', 'I-PER', 'D-PER', 'O', 'O']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9112"/>
                  </a:ext>
                </a:extLst>
              </a:tr>
              <a:tr h="3559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A8538-398B-4D7E-AEF0-6978CFF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What preprocessing do we need to do?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C67D8-F87A-497F-B113-45826D0E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28316"/>
            <a:ext cx="8597295" cy="813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斷句抽取</a:t>
            </a: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CDEC049-87C7-49DD-BC6A-B4B345A8EB01}"/>
              </a:ext>
            </a:extLst>
          </p:cNvPr>
          <p:cNvSpPr/>
          <p:nvPr/>
        </p:nvSpPr>
        <p:spPr>
          <a:xfrm>
            <a:off x="3325480" y="4200319"/>
            <a:ext cx="377861" cy="81391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FC5A5-2500-4B00-8610-357603CF7EDE}"/>
              </a:ext>
            </a:extLst>
          </p:cNvPr>
          <p:cNvSpPr txBox="1"/>
          <p:nvPr/>
        </p:nvSpPr>
        <p:spPr>
          <a:xfrm>
            <a:off x="811404" y="2530175"/>
            <a:ext cx="61043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是否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微軟儷黑體"/>
              </a:rPr>
              <a:t>會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讓這個社媒平台承受更多北京施壓的潛在風險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E97C9B-C47C-43B3-BE0D-47EB283B5EF6}"/>
              </a:ext>
            </a:extLst>
          </p:cNvPr>
          <p:cNvSpPr txBox="1"/>
          <p:nvPr/>
        </p:nvSpPr>
        <p:spPr>
          <a:xfrm>
            <a:off x="811404" y="5168651"/>
            <a:ext cx="61043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608380-7430-498A-B737-7FA1D6DF2C60}"/>
              </a:ext>
            </a:extLst>
          </p:cNvPr>
          <p:cNvSpPr txBox="1"/>
          <p:nvPr/>
        </p:nvSpPr>
        <p:spPr>
          <a:xfrm>
            <a:off x="7144378" y="3049116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誤判 </a:t>
            </a:r>
            <a:r>
              <a:rPr lang="zh-TW" altLang="en-US" dirty="0">
                <a:highlight>
                  <a:srgbClr val="00FF00"/>
                </a:highlight>
              </a:rPr>
              <a:t>會</a:t>
            </a:r>
            <a:r>
              <a:rPr lang="zh-TW" altLang="en-US" dirty="0"/>
              <a:t> 為 </a:t>
            </a:r>
            <a:r>
              <a:rPr lang="en-US" altLang="zh-TW" dirty="0"/>
              <a:t>xxx</a:t>
            </a:r>
            <a:r>
              <a:rPr lang="zh-TW" altLang="en-US" dirty="0"/>
              <a:t>會 </a:t>
            </a:r>
            <a:r>
              <a:rPr lang="en-US" altLang="zh-TW" dirty="0"/>
              <a:t>(</a:t>
            </a:r>
            <a:r>
              <a:rPr lang="zh-TW" altLang="en-US" dirty="0"/>
              <a:t>組織名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60F1F-8813-4791-AF5F-C610E41E5276}"/>
              </a:ext>
            </a:extLst>
          </p:cNvPr>
          <p:cNvSpPr txBox="1"/>
          <p:nvPr/>
        </p:nvSpPr>
        <p:spPr>
          <a:xfrm>
            <a:off x="3928433" y="439493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以程式人工移除不列入標註</a:t>
            </a:r>
          </a:p>
        </p:txBody>
      </p:sp>
    </p:spTree>
    <p:extLst>
      <p:ext uri="{BB962C8B-B14F-4D97-AF65-F5344CB8AC3E}">
        <p14:creationId xmlns:p14="http://schemas.microsoft.com/office/powerpoint/2010/main" val="20352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BBD6B-BC6A-4BF3-8D04-FD063E14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are the common approaches (algorithm/model) to solve this problem?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C1DAE4-489D-4A91-8471-E64C9A0C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4" y="1930400"/>
            <a:ext cx="9074288" cy="35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6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500C7-D5BE-4DFC-BD33-B17CD156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BD04A95-50F4-47D6-BD87-B9FC07A0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87868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早期方式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基於詞典與規則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當提取的規則能比較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精確地反映語言現象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時，會優於用統計的方式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不需要人工標註的語料庫，透過新增詞庫可快速適應新領域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規則依賴於具體語言、領域和文本風格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機器學習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目標函數不僅考慮輸入的狀態特徵函數，還包含標籤轉移特徵函數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觀測獨立性假設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拋棄了觀測獨立性假設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，可以任意選擇特徵</a:t>
                      </a:r>
                      <a:endParaRPr lang="zh-TW" altLang="en-US" b="0" dirty="0"/>
                    </a:p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局部歸一化</a:t>
                      </a:r>
                      <a:r>
                        <a:rPr lang="zh-TW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，只能找到局部的最優值，也導致了標註偏置問題，即凡是語料庫中未出現的情況全部忽略掉</a:t>
                      </a:r>
                      <a:endParaRPr lang="zh-TW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5724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CRF(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對所有特徵進行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全局歸一化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，可以求得全局最優解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需手動提取序列特徵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7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8612F53-E559-45CC-B7E9-608EB855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7956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深度學習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CNN-CRF/RNN-CRF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不需要過於復雜的特徵工程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端到端的模型可以承載更加複雜的內部設計，最終產出更好的結果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利用深度學習非線性的特點，從輸入到輸出建立非線性的映射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自動提取特徵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缺乏大規模算力的終端用戶來說不可接受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近期方式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Attention-based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聚焦在輸入序列中被認為比較重要的詞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缺乏多級特徵選擇的注意力機制，並未充分利用完整的信息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半監督式學習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只需要輕度監督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63652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轉移學習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將已經訓練好的模型、參數，轉移至另外的一個新模型上，使得我們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不需要從零開始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，重新訓練一個新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樣本噪音對全局表現的干擾大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0114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BD51DDEC-A211-4565-A3A5-76D0FC0B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217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從</a:t>
            </a:r>
            <a:r>
              <a:rPr lang="en-US" altLang="zh-TW" sz="2800" dirty="0">
                <a:hlinkClick r:id="rId2"/>
              </a:rPr>
              <a:t>HMM</a:t>
            </a:r>
            <a:r>
              <a:rPr lang="zh-TW" altLang="en-US" sz="2800" dirty="0">
                <a:hlinkClick r:id="rId2"/>
              </a:rPr>
              <a:t>、</a:t>
            </a:r>
            <a:r>
              <a:rPr lang="en-US" altLang="zh-TW" sz="2800" dirty="0">
                <a:hlinkClick r:id="rId2"/>
              </a:rPr>
              <a:t>MEMM</a:t>
            </a:r>
            <a:r>
              <a:rPr lang="zh-TW" altLang="en-US" sz="2800" dirty="0">
                <a:hlinkClick r:id="rId2"/>
              </a:rPr>
              <a:t>到</a:t>
            </a:r>
            <a:r>
              <a:rPr lang="en-US" altLang="zh-TW" sz="2800" dirty="0">
                <a:hlinkClick r:id="rId2"/>
              </a:rPr>
              <a:t>CRF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命名實體識別（</a:t>
            </a:r>
            <a:r>
              <a:rPr lang="en-US" altLang="zh-TW" sz="2800" dirty="0">
                <a:hlinkClick r:id="rId3"/>
              </a:rPr>
              <a:t>NER</a:t>
            </a:r>
            <a:r>
              <a:rPr lang="zh-TW" altLang="en-US" sz="2800" dirty="0">
                <a:hlinkClick r:id="rId3"/>
              </a:rPr>
              <a:t>）的發展歷程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757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4A6F-F109-4F29-87DE-23F49A5A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66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Get Your Data: Crawler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FC976-FE85-4C42-8D85-6375BB74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BF2A0-C7FE-4B4E-84AA-DB3D5006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205"/>
            <a:ext cx="9149954" cy="454415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網路普及，資料量隨之迅速成長，</a:t>
            </a:r>
            <a:r>
              <a:rPr lang="zh-TW" altLang="en-US" sz="2400" dirty="0">
                <a:latin typeface="Arial" panose="020B0604020202020204" pitchFamily="34" charset="0"/>
              </a:rPr>
              <a:t>想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從網路中取得你需要的資料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原本做法：為了要取得大量圖片、文字，「一個一個」複製貼上或另存新檔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問題：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針對某特定的資料，而需要另外編輯把不必要的資料剔掉，造成時間和效率的浪費</a:t>
            </a:r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effectLst/>
                <a:latin typeface="Arial" panose="020B0604020202020204" pitchFamily="34" charset="0"/>
              </a:rPr>
              <a:t>解決</a:t>
            </a:r>
            <a:r>
              <a:rPr lang="zh-TW" altLang="en-US" sz="2400" dirty="0"/>
              <a:t>：網路爬蟲 </a:t>
            </a:r>
            <a:r>
              <a:rPr lang="en-US" altLang="zh-TW" sz="2400" dirty="0"/>
              <a:t>(web crawling)</a:t>
            </a:r>
          </a:p>
        </p:txBody>
      </p:sp>
    </p:spTree>
    <p:extLst>
      <p:ext uri="{BB962C8B-B14F-4D97-AF65-F5344CB8AC3E}">
        <p14:creationId xmlns:p14="http://schemas.microsoft.com/office/powerpoint/2010/main" val="65171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D786FE-411B-4957-BFB2-8B2BD98B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269"/>
            <a:ext cx="8596668" cy="4323094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維基百科：網路爬蟲（英語：</a:t>
            </a:r>
            <a:r>
              <a:rPr lang="en-US" altLang="zh-TW" sz="2400" dirty="0"/>
              <a:t>web crawler</a:t>
            </a:r>
            <a:r>
              <a:rPr lang="zh-TW" altLang="en-US" sz="2400" dirty="0"/>
              <a:t>），是一種用來自動瀏覽全球資訊網的網路機器人。</a:t>
            </a:r>
            <a:endParaRPr lang="en-US" altLang="zh-TW" sz="2400" dirty="0"/>
          </a:p>
          <a:p>
            <a:r>
              <a:rPr lang="zh-TW" altLang="en-US" sz="2400" dirty="0"/>
              <a:t>應用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搜尋引擎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輿情或風向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過往股價資訊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數據分析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機器學習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04AD727-12E3-4E70-B85C-74E16384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107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FED26-13BD-4BFA-AF20-98E7E16F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user-agent</a:t>
            </a:r>
            <a:r>
              <a:rPr lang="zh-TW" altLang="en-US" sz="2800" dirty="0">
                <a:latin typeface="Arial" panose="020B0604020202020204" pitchFamily="34" charset="0"/>
              </a:rPr>
              <a:t>控制訪問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Arial" panose="020B0604020202020204" pitchFamily="34" charset="0"/>
              </a:rPr>
              <a:t>META</a:t>
            </a:r>
            <a:r>
              <a:rPr lang="zh-TW" altLang="en-US" sz="2800" dirty="0">
                <a:latin typeface="+mn-ea"/>
              </a:rPr>
              <a:t>標籤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robots.txt</a:t>
            </a:r>
            <a:r>
              <a:rPr lang="zh-TW" altLang="en-US" sz="2800" dirty="0">
                <a:latin typeface="Arial" panose="020B0604020202020204" pitchFamily="34" charset="0"/>
              </a:rPr>
              <a:t> 來限制爬蟲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Crawl-delay</a:t>
            </a:r>
            <a:r>
              <a:rPr lang="zh-TW" altLang="en-US" sz="2800" dirty="0">
                <a:latin typeface="Arial" panose="020B0604020202020204" pitchFamily="34" charset="0"/>
              </a:rPr>
              <a:t>指令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Arial" panose="020B0604020202020204" pitchFamily="34" charset="0"/>
              </a:rPr>
              <a:t>通過</a:t>
            </a:r>
            <a:r>
              <a:rPr lang="en-US" altLang="zh-TW" sz="2800" dirty="0">
                <a:latin typeface="Arial" panose="020B0604020202020204" pitchFamily="34" charset="0"/>
              </a:rPr>
              <a:t>IP</a:t>
            </a:r>
            <a:r>
              <a:rPr lang="zh-TW" altLang="en-US" sz="2800" dirty="0">
                <a:latin typeface="Arial" panose="020B0604020202020204" pitchFamily="34" charset="0"/>
              </a:rPr>
              <a:t>來限制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JS</a:t>
            </a:r>
            <a:r>
              <a:rPr lang="zh-TW" altLang="en-US" sz="2800" dirty="0">
                <a:latin typeface="Arial" panose="020B0604020202020204" pitchFamily="34" charset="0"/>
              </a:rPr>
              <a:t>反爬</a:t>
            </a:r>
            <a:endParaRPr lang="en-US" altLang="zh-TW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5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AFE06E-EFCA-4B23-A040-B9E6F907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 t="12296" r="42460" b="57482"/>
          <a:stretch/>
        </p:blipFill>
        <p:spPr>
          <a:xfrm>
            <a:off x="5666278" y="2443738"/>
            <a:ext cx="6416038" cy="271272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F332279-2206-49B7-BE78-F9E5F0F3B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user-agent</a:t>
            </a:r>
            <a:r>
              <a:rPr lang="zh-TW" altLang="en-US" sz="2800" b="1" dirty="0">
                <a:latin typeface="Arial" panose="020B0604020202020204" pitchFamily="34" charset="0"/>
              </a:rPr>
              <a:t>控制訪問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D618D2-956F-48C1-A329-48A0E581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4356" r="81332" b="21333"/>
          <a:stretch/>
        </p:blipFill>
        <p:spPr>
          <a:xfrm>
            <a:off x="332278" y="4041365"/>
            <a:ext cx="5171440" cy="22301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2A2E02-9A38-48CB-A1EA-105A4598F824}"/>
              </a:ext>
            </a:extLst>
          </p:cNvPr>
          <p:cNvSpPr txBox="1"/>
          <p:nvPr/>
        </p:nvSpPr>
        <p:spPr>
          <a:xfrm>
            <a:off x="286636" y="3579700"/>
            <a:ext cx="468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https://www.google.com.tw/robots.txt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D4797D-C1DF-4733-B0FC-3DA6A8826D31}"/>
              </a:ext>
            </a:extLst>
          </p:cNvPr>
          <p:cNvSpPr txBox="1"/>
          <p:nvPr/>
        </p:nvSpPr>
        <p:spPr>
          <a:xfrm>
            <a:off x="5666278" y="1975923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chrome://version/</a:t>
            </a:r>
          </a:p>
        </p:txBody>
      </p:sp>
    </p:spTree>
    <p:extLst>
      <p:ext uri="{BB962C8B-B14F-4D97-AF65-F5344CB8AC3E}">
        <p14:creationId xmlns:p14="http://schemas.microsoft.com/office/powerpoint/2010/main" val="217304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8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robots META</a:t>
            </a:r>
            <a:r>
              <a:rPr lang="zh-TW" altLang="en-US" sz="2800" b="1" dirty="0">
                <a:latin typeface="+mn-ea"/>
              </a:rPr>
              <a:t>標籤</a:t>
            </a:r>
            <a:endParaRPr lang="en-US" altLang="zh-TW" sz="2800" b="1" dirty="0">
              <a:latin typeface="+mn-ea"/>
            </a:endParaRPr>
          </a:p>
          <a:p>
            <a:pPr marL="0" indent="0">
              <a:buNone/>
            </a:pPr>
            <a:endParaRPr lang="en-US" altLang="zh-TW" sz="2800" dirty="0">
              <a:latin typeface="+mn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FA3BC7-C65E-4E33-B391-C887FB59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0" t="42222" r="51916" b="47704"/>
          <a:stretch/>
        </p:blipFill>
        <p:spPr>
          <a:xfrm>
            <a:off x="4894284" y="5425440"/>
            <a:ext cx="6941346" cy="118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580198-46F7-4E65-B6BD-21E20BF6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7" t="68296" r="7333" b="16594"/>
          <a:stretch/>
        </p:blipFill>
        <p:spPr>
          <a:xfrm>
            <a:off x="4894284" y="3342875"/>
            <a:ext cx="6941346" cy="17481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7B7E16-5F4D-4975-8DDF-85D70FC24662}"/>
              </a:ext>
            </a:extLst>
          </p:cNvPr>
          <p:cNvSpPr txBox="1"/>
          <p:nvPr/>
        </p:nvSpPr>
        <p:spPr>
          <a:xfrm>
            <a:off x="6090920" y="2858449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dirty="0">
                <a:hlinkClick r:id="rId4"/>
              </a:rPr>
              <a:t>漫遊器中繼標記、</a:t>
            </a:r>
            <a:r>
              <a:rPr lang="en-US" altLang="zh-TW" sz="1800" dirty="0">
                <a:hlinkClick r:id="rId4"/>
              </a:rPr>
              <a:t>data-</a:t>
            </a:r>
            <a:r>
              <a:rPr lang="en-US" altLang="zh-TW" sz="1800" dirty="0" err="1">
                <a:hlinkClick r:id="rId4"/>
              </a:rPr>
              <a:t>nosnippet</a:t>
            </a:r>
            <a:r>
              <a:rPr lang="en-US" altLang="zh-TW" sz="1800" dirty="0">
                <a:hlinkClick r:id="rId4"/>
              </a:rPr>
              <a:t> </a:t>
            </a:r>
            <a:r>
              <a:rPr lang="zh-TW" altLang="en-US" sz="1800" dirty="0">
                <a:hlinkClick r:id="rId4"/>
              </a:rPr>
              <a:t>和 </a:t>
            </a:r>
            <a:r>
              <a:rPr lang="en-US" altLang="zh-TW" sz="1800" dirty="0">
                <a:hlinkClick r:id="rId4"/>
              </a:rPr>
              <a:t>X-Robots-Tag </a:t>
            </a:r>
            <a:r>
              <a:rPr lang="zh-TW" altLang="en-US" sz="1800" dirty="0">
                <a:hlinkClick r:id="rId4"/>
              </a:rPr>
              <a:t>規格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4826B-4406-49A1-82BD-EE6E06AC5336}"/>
              </a:ext>
            </a:extLst>
          </p:cNvPr>
          <p:cNvSpPr txBox="1"/>
          <p:nvPr/>
        </p:nvSpPr>
        <p:spPr>
          <a:xfrm>
            <a:off x="677334" y="2950137"/>
            <a:ext cx="38743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Index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系統可以為網頁、媒體或資源建立索引，並顯示在搜尋結果中。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Follow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能追蹤網頁上的連結，找出連結的網頁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noarchive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n-ea"/>
              </a:rPr>
              <a:t>不要在搜索結果中顯示快取連結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95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426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robots.txt</a:t>
            </a:r>
            <a:r>
              <a:rPr lang="zh-TW" altLang="en-US" sz="2400" b="1" dirty="0">
                <a:latin typeface="+mn-ea"/>
              </a:rPr>
              <a:t>來限制爬蟲</a:t>
            </a:r>
            <a:endParaRPr lang="en-US" altLang="zh-TW" sz="2400" b="1" dirty="0">
              <a:latin typeface="+mn-ea"/>
            </a:endParaRP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規範機器人是否能訪問以下的目錄及檔案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User-agent</a:t>
            </a:r>
            <a:endParaRPr lang="zh-TW" altLang="en-US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	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定義誰需遵守遊戲規則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Disallow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不允許抓取得規則</a:t>
            </a: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允許抓取的規則</a:t>
            </a:r>
          </a:p>
          <a:p>
            <a:endParaRPr lang="zh-TW" altLang="en-US" sz="2000" dirty="0">
              <a:latin typeface="+mn-ea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8F7C8-9202-4835-9F17-122811D1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63333" b="32000"/>
          <a:stretch/>
        </p:blipFill>
        <p:spPr>
          <a:xfrm>
            <a:off x="6564669" y="1344815"/>
            <a:ext cx="5418666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Crawl-delay</a:t>
            </a:r>
            <a:r>
              <a:rPr lang="zh-TW" altLang="en-US" sz="2800" b="1" dirty="0">
                <a:latin typeface="+mn-ea"/>
              </a:rPr>
              <a:t>指令</a:t>
            </a:r>
            <a:endParaRPr lang="en-US" altLang="zh-TW" sz="2800" b="1" dirty="0">
              <a:latin typeface="+mn-ea"/>
            </a:endParaRPr>
          </a:p>
          <a:p>
            <a:endParaRPr lang="en-US" altLang="zh-TW" sz="24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每次抓取需間隔</a:t>
            </a:r>
            <a:r>
              <a:rPr lang="en-US" altLang="zh-TW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10</a:t>
            </a:r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秒</a:t>
            </a:r>
            <a:endParaRPr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8FF23-1F86-4EE5-8922-D37AF241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t="53475" r="71833" b="38666"/>
          <a:stretch/>
        </p:blipFill>
        <p:spPr>
          <a:xfrm>
            <a:off x="829734" y="4856481"/>
            <a:ext cx="3589866" cy="118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58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Arial" panose="020B0604020202020204" pitchFamily="34" charset="0"/>
              </a:rPr>
              <a:t>通過</a:t>
            </a:r>
            <a:r>
              <a:rPr lang="en-US" altLang="zh-TW" sz="2800" b="1" dirty="0">
                <a:latin typeface="Arial" panose="020B0604020202020204" pitchFamily="34" charset="0"/>
              </a:rPr>
              <a:t>IP</a:t>
            </a:r>
            <a:r>
              <a:rPr lang="zh-TW" altLang="en-US" sz="2800" b="1" dirty="0">
                <a:latin typeface="Arial" panose="020B0604020202020204" pitchFamily="34" charset="0"/>
              </a:rPr>
              <a:t>來限制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+mn-ea"/>
              </a:rPr>
              <a:t>封鎖</a:t>
            </a:r>
            <a:r>
              <a:rPr lang="en-US" altLang="zh-TW" sz="2800" dirty="0">
                <a:latin typeface="+mn-ea"/>
              </a:rPr>
              <a:t>IP</a:t>
            </a:r>
          </a:p>
          <a:p>
            <a:endParaRPr lang="en-US" altLang="zh-TW" sz="2800" dirty="0">
              <a:latin typeface="+mn-ea"/>
            </a:endParaRPr>
          </a:p>
          <a:p>
            <a:pPr marL="0" indent="0">
              <a:buNone/>
            </a:pPr>
            <a:r>
              <a:rPr lang="zh-TW" altLang="en-US" sz="2800" dirty="0">
                <a:latin typeface="+mn-ea"/>
              </a:rPr>
              <a:t>如何規避：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使用代理 </a:t>
            </a:r>
            <a:r>
              <a:rPr lang="en-US" altLang="zh-TW" sz="2800" dirty="0">
                <a:latin typeface="+mn-ea"/>
              </a:rPr>
              <a:t>IP </a:t>
            </a:r>
            <a:r>
              <a:rPr lang="zh-TW" altLang="en-US" sz="2800" dirty="0">
                <a:latin typeface="+mn-ea"/>
              </a:rPr>
              <a:t>規避反爬蟲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使用爬蟲獲取更多可用的免費代理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IP</a:t>
            </a:r>
          </a:p>
          <a:p>
            <a:endParaRPr lang="zh-TW" altLang="en-US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30021-CE60-416B-8B1B-95029972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1838"/>
            <a:ext cx="9442026" cy="448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JS</a:t>
            </a:r>
            <a:r>
              <a:rPr lang="zh-TW" altLang="en-US" sz="2800" b="1" dirty="0">
                <a:latin typeface="Arial" panose="020B0604020202020204" pitchFamily="34" charset="0"/>
              </a:rPr>
              <a:t>反爬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寫</a:t>
            </a:r>
            <a:r>
              <a:rPr lang="en-US" altLang="zh-TW" sz="2400" dirty="0"/>
              <a:t>cookie</a:t>
            </a:r>
          </a:p>
          <a:p>
            <a:pPr lvl="1"/>
            <a:r>
              <a:rPr lang="zh-TW" altLang="en-US" sz="2400" dirty="0"/>
              <a:t>瀏覽器運行</a:t>
            </a:r>
            <a:r>
              <a:rPr lang="en-US" altLang="zh-TW" sz="2400" dirty="0"/>
              <a:t>JS</a:t>
            </a:r>
            <a:r>
              <a:rPr lang="zh-TW" altLang="en-US" sz="2400" dirty="0"/>
              <a:t>生成一個（或多個）</a:t>
            </a:r>
            <a:r>
              <a:rPr lang="en-US" altLang="zh-TW" sz="2400" dirty="0"/>
              <a:t>cookie</a:t>
            </a:r>
            <a:r>
              <a:rPr lang="zh-TW" altLang="en-US" sz="2400" dirty="0"/>
              <a:t>再帶著這個</a:t>
            </a:r>
            <a:r>
              <a:rPr lang="en-US" altLang="zh-TW" sz="2400" dirty="0"/>
              <a:t>cookie</a:t>
            </a:r>
            <a:r>
              <a:rPr lang="zh-TW" altLang="en-US" sz="2400" dirty="0"/>
              <a:t>做二次請求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加密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請求參數</a:t>
            </a:r>
            <a:endParaRPr lang="en-US" altLang="zh-TW" sz="2400" dirty="0"/>
          </a:p>
          <a:p>
            <a:pPr lvl="1"/>
            <a:r>
              <a:rPr lang="zh-TW" altLang="en-US" sz="2400" dirty="0"/>
              <a:t>數據是從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請求得到的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發送鼠標點擊事件</a:t>
            </a:r>
            <a:endParaRPr lang="en-US" altLang="zh-TW" sz="2400" dirty="0"/>
          </a:p>
          <a:p>
            <a:pPr lvl="1"/>
            <a:r>
              <a:rPr lang="zh-TW" altLang="en-US" sz="2400" dirty="0"/>
              <a:t>利用是否實際點擊連結，設置在上方的圖片當作開啟連結預先訪問的判別物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CA48CBA-FCA1-4322-BC2B-948A6DB7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DF6C5-7E03-4D0B-9042-9142282A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problem we are trying to solve?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F5CA8-89F0-4DFB-B84D-5175466DE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8161"/>
            <a:ext cx="8596668" cy="425320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識別文本中具有特定意義的實體</a:t>
            </a:r>
            <a:endParaRPr lang="en-US" altLang="zh-TW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應用</a:t>
            </a:r>
            <a:r>
              <a:rPr lang="zh-TW" altLang="en-US" sz="2400" dirty="0"/>
              <a:t>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從非結構化文本中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分類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定位命名實體感情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的子任務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/>
              <a:t>處理：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標註專有名詞信息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專有名詞可自行定義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本專案欲處理項目：人名、地名、組織名、日期、時間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處理方式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：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IOB </a:t>
            </a:r>
            <a:r>
              <a:rPr lang="zh-TW" altLang="en-US" sz="2400" dirty="0"/>
              <a:t>標注法，以 </a:t>
            </a:r>
            <a:r>
              <a:rPr lang="en-US" altLang="zh-TW" sz="2400" dirty="0" err="1"/>
              <a:t>HMM+</a:t>
            </a:r>
            <a:r>
              <a:rPr lang="en-US" altLang="zh-TW" sz="24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Viterbi</a:t>
            </a:r>
            <a:r>
              <a:rPr lang="zh-TW" altLang="en-US" sz="2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監督式學習處理</a:t>
            </a:r>
            <a:endParaRPr lang="en-US" altLang="zh-TW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34E3CB-81B5-4ABD-BA66-FFB4BBDD283C}"/>
              </a:ext>
            </a:extLst>
          </p:cNvPr>
          <p:cNvSpPr txBox="1"/>
          <p:nvPr/>
        </p:nvSpPr>
        <p:spPr>
          <a:xfrm>
            <a:off x="2415385" y="4336793"/>
            <a:ext cx="51205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nn-NO" altLang="zh-TW" sz="2400" dirty="0"/>
              <a:t> </a:t>
            </a:r>
            <a:r>
              <a:rPr lang="en-US" altLang="zh-TW" sz="2400" dirty="0"/>
              <a:t>U-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22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7"/>
            <a:ext cx="8596668" cy="455420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企業的平台數據中常常包含大量的個人數據，因此平台數據可以被認為是</a:t>
            </a:r>
            <a:r>
              <a:rPr lang="zh-TW" altLang="en-US" sz="2400" dirty="0">
                <a:solidFill>
                  <a:srgbClr val="0000CC"/>
                </a:solidFill>
              </a:rPr>
              <a:t>個人所有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平台所有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個人與平台共有</a:t>
            </a:r>
            <a:r>
              <a:rPr lang="zh-TW" altLang="en-US" sz="2400" dirty="0"/>
              <a:t>，也可以被認為是 </a:t>
            </a:r>
            <a:r>
              <a:rPr lang="en-US" altLang="zh-TW" sz="2400" dirty="0"/>
              <a:t>Internet </a:t>
            </a:r>
            <a:r>
              <a:rPr lang="zh-TW" altLang="en-US" sz="2400" dirty="0"/>
              <a:t>空間的公共數據。</a:t>
            </a:r>
            <a:endParaRPr lang="en-US" altLang="zh-TW" sz="2400" dirty="0"/>
          </a:p>
          <a:p>
            <a:endParaRPr lang="en-US" altLang="zh-TW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在法律界，各國對數據權屬領域都沒有直接、明確的立法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學界也沒有達成廣泛的共識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。但在實務層面，當事人常常會選擇直接繞開這一爭議，從實際情境出發，在已有法律明確規定和保護的範疇內解決問題。這是一種尋求司法救濟的有效方式。</a:t>
            </a:r>
            <a:endParaRPr lang="zh-TW" altLang="en-US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410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6"/>
            <a:ext cx="8596668" cy="497393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在美國，法院規制數據爬蟲的法律途徑主要有四種： </a:t>
            </a:r>
            <a:endParaRPr lang="en-US" altLang="zh-TW" sz="2400" dirty="0"/>
          </a:p>
          <a:p>
            <a:pPr lvl="1"/>
            <a:r>
              <a:rPr lang="zh-TW" altLang="en-US" sz="2200" dirty="0"/>
              <a:t> 非法入侵私人財產（</a:t>
            </a:r>
            <a:r>
              <a:rPr lang="en-US" altLang="zh-TW" sz="2200" dirty="0"/>
              <a:t>trespass to chattels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合約違約（</a:t>
            </a:r>
            <a:r>
              <a:rPr lang="en-US" altLang="zh-TW" sz="2200" dirty="0"/>
              <a:t>breach of contract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違反著作權（</a:t>
            </a:r>
            <a:r>
              <a:rPr lang="en-US" altLang="zh-TW" sz="2200" dirty="0"/>
              <a:t>copyright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</a:t>
            </a:r>
            <a:r>
              <a:rPr lang="en-US" altLang="zh-TW" sz="2200" dirty="0"/>
              <a:t>《</a:t>
            </a:r>
            <a:r>
              <a:rPr lang="zh-TW" altLang="en-US" sz="2200" dirty="0"/>
              <a:t>電腦欺詐和濫用法</a:t>
            </a:r>
            <a:r>
              <a:rPr lang="en-US" altLang="zh-TW" sz="2200" dirty="0"/>
              <a:t>》</a:t>
            </a:r>
            <a:r>
              <a:rPr lang="zh-TW" altLang="en-US" sz="2200" dirty="0"/>
              <a:t>（</a:t>
            </a:r>
            <a:r>
              <a:rPr lang="en-US" altLang="zh-TW" sz="2200" dirty="0"/>
              <a:t>CFAA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en-US" altLang="zh-TW" sz="2200" dirty="0"/>
              <a:t>CFAA </a:t>
            </a:r>
            <a:r>
              <a:rPr lang="zh-TW" altLang="en-US" sz="2200" dirty="0"/>
              <a:t>規定了兩類非法存取受保護的電腦訊息系統進而構成犯罪的行為：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未經授權存取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雖獲得授權存取但不當使用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(2/10)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509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怎麼定義數據的公開與否？</a:t>
            </a:r>
            <a:endParaRPr lang="en-US" altLang="zh-TW" sz="2400" dirty="0"/>
          </a:p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一般來說，數據控制者採取了技術保護手段的數據屬於不公開數據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，例如：以帳號密碼方式保護的使用者數據被明確認定為不屬於公開數據。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2000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年，美國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Bidder's Edge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公司對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網站進行了數據爬蟲，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因此向加州北區法院提起訴訟，理由包括：該爬蟲行為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違反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robot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協議，具有非法侵入（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trespass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）、電腦欺詐和濫用、不公平競爭等違法行為。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(3/10)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356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法院基於以下幾點，認同了非法入侵的控告 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公司的</a:t>
            </a:r>
            <a:r>
              <a:rPr lang="zh-TW" altLang="en-US" sz="2400" dirty="0">
                <a:solidFill>
                  <a:srgbClr val="FF0000"/>
                </a:solidFill>
              </a:rPr>
              <a:t>伺服器是私人財產</a:t>
            </a:r>
            <a:endParaRPr lang="en-US" altLang="zh-TW" sz="2400" dirty="0"/>
          </a:p>
          <a:p>
            <a:r>
              <a:rPr lang="zh-TW" altLang="en-US" sz="2400" dirty="0"/>
              <a:t>其給予的公眾存取權限是</a:t>
            </a:r>
            <a:r>
              <a:rPr lang="zh-TW" altLang="en-US" sz="2400" dirty="0">
                <a:solidFill>
                  <a:srgbClr val="FF0000"/>
                </a:solidFill>
              </a:rPr>
              <a:t>授予的</a:t>
            </a:r>
            <a:r>
              <a:rPr lang="zh-TW" altLang="en-US" sz="2400" dirty="0"/>
              <a:t>，</a:t>
            </a:r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一般不允許爬蟲機器人進行存取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已經明確告知 </a:t>
            </a:r>
            <a:r>
              <a:rPr lang="en-US" altLang="zh-TW" sz="2400" dirty="0"/>
              <a:t>Bidder's Edge </a:t>
            </a:r>
            <a:r>
              <a:rPr lang="zh-TW" altLang="en-US" sz="2400" dirty="0"/>
              <a:t>公司不許對其網路進行爬蟲，認同了非法入侵這一控告，認為被告未經授權干擾原告在電腦系統中的佔有權益，直接導致原告受到損害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(4/10)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588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26866"/>
            <a:ext cx="9923677" cy="5034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hiQ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Labs Inc v. LinkedIn Corporation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（領英案）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5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r>
              <a:rPr lang="en-US" altLang="zh-TW" sz="2200" dirty="0"/>
              <a:t>LinkedIn </a:t>
            </a:r>
          </a:p>
          <a:p>
            <a:pPr lvl="1"/>
            <a:r>
              <a:rPr lang="zh-TW" altLang="en-US" sz="2200" dirty="0"/>
              <a:t>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發警告函，要求其停止未經授權爬取行為</a:t>
            </a:r>
            <a:endParaRPr lang="en-US" altLang="zh-TW" sz="2200" dirty="0"/>
          </a:p>
          <a:p>
            <a:pPr lvl="1"/>
            <a:r>
              <a:rPr lang="zh-TW" altLang="en-US" sz="2200" dirty="0"/>
              <a:t>設置相應技術手段，防止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繼續爬取數據</a:t>
            </a:r>
            <a:endParaRPr lang="en-US" altLang="zh-TW" sz="2200" dirty="0"/>
          </a:p>
          <a:p>
            <a:pPr lvl="1"/>
            <a:r>
              <a:rPr lang="zh-TW" altLang="en-US" sz="2200" dirty="0"/>
              <a:t>如果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不停止抓取行為，將</a:t>
            </a:r>
            <a:r>
              <a:rPr lang="zh-TW" altLang="en-US" sz="2200" dirty="0">
                <a:solidFill>
                  <a:srgbClr val="FF0000"/>
                </a:solidFill>
              </a:rPr>
              <a:t>違反</a:t>
            </a:r>
            <a:r>
              <a:rPr lang="en-US" altLang="zh-TW" sz="2200" dirty="0">
                <a:solidFill>
                  <a:srgbClr val="FF0000"/>
                </a:solidFill>
              </a:rPr>
              <a:t>CFAA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</a:p>
          <a:p>
            <a:pPr algn="l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</a:p>
          <a:p>
            <a:pPr lvl="1" fontAlgn="base"/>
            <a:r>
              <a:rPr lang="zh-TW" altLang="en-US" sz="2200" dirty="0"/>
              <a:t>向法院提出訴訟，主張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</a:t>
            </a:r>
            <a:r>
              <a:rPr lang="zh-TW" altLang="en-US" sz="2200" dirty="0">
                <a:solidFill>
                  <a:srgbClr val="FF0000"/>
                </a:solidFill>
              </a:rPr>
              <a:t>違反言論自由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lvl="1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對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的行為發起了初步禁令的動議。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(5/10)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47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9960"/>
            <a:ext cx="8596668" cy="4391129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8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pPr algn="l" fontAlgn="base"/>
            <a:r>
              <a:rPr lang="zh-TW" altLang="en-US" sz="2200" dirty="0">
                <a:solidFill>
                  <a:srgbClr val="FF0000"/>
                </a:solidFill>
              </a:rPr>
              <a:t>法院支持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的禁令動議</a:t>
            </a:r>
            <a:r>
              <a:rPr lang="zh-TW" altLang="en-US" sz="2200" dirty="0"/>
              <a:t>，裁定：</a:t>
            </a:r>
            <a:r>
              <a:rPr lang="en-US" altLang="zh-TW" sz="2200" dirty="0"/>
              <a:t>LinkedIn </a:t>
            </a:r>
            <a:r>
              <a:rPr lang="zh-TW" altLang="en-US" sz="2200" dirty="0"/>
              <a:t>不得阻止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進入、複製並使用其網站的公開訊息</a:t>
            </a:r>
            <a:endParaRPr lang="en-US" altLang="zh-TW" sz="2200" dirty="0"/>
          </a:p>
          <a:p>
            <a:pPr algn="l" fontAlgn="base"/>
            <a:r>
              <a:rPr lang="zh-TW" altLang="en-US" sz="2200" dirty="0"/>
              <a:t>在臨時禁令期間，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須撤回並禁止再向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發送禁止其使用數據的法律聲明。</a:t>
            </a:r>
          </a:p>
          <a:p>
            <a:pPr algn="l" fontAlgn="base"/>
            <a:r>
              <a:rPr lang="en-US" altLang="zh-TW" sz="2200" dirty="0"/>
              <a:t>LinkedIn </a:t>
            </a:r>
            <a:r>
              <a:rPr lang="zh-TW" altLang="en-US" sz="2200" dirty="0"/>
              <a:t>不服，提起了上訴，但上訴法院依然支持了禁令。</a:t>
            </a:r>
          </a:p>
          <a:p>
            <a:pPr marL="0" indent="0" algn="l" fontAlgn="base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(6/10)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4372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84F27F-AE2F-4D3E-8ABA-EF1CD3BF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zh-TW" altLang="en-US" sz="2200" dirty="0"/>
              <a:t>判決援引美國第九巡迴上訴法庭在 </a:t>
            </a:r>
            <a:r>
              <a:rPr lang="en-US" altLang="zh-TW" sz="2200" dirty="0"/>
              <a:t>United States v. 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(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 I)</a:t>
            </a:r>
            <a:r>
              <a:rPr lang="zh-TW" altLang="en-US" sz="2200" dirty="0"/>
              <a:t>案中的相關闡述：</a:t>
            </a:r>
          </a:p>
          <a:p>
            <a:pPr algn="l" fontAlgn="base"/>
            <a:r>
              <a:rPr lang="zh-TW" altLang="en-US" sz="2200" dirty="0"/>
              <a:t>「國會在</a:t>
            </a:r>
            <a:r>
              <a:rPr lang="en-US" altLang="zh-TW" sz="2200" dirty="0"/>
              <a:t>1984</a:t>
            </a:r>
            <a:r>
              <a:rPr lang="zh-TW" altLang="en-US" sz="2200" dirty="0"/>
              <a:t>年頒布 </a:t>
            </a:r>
            <a:r>
              <a:rPr lang="en-US" altLang="zh-TW" sz="2200" dirty="0"/>
              <a:t>CFAA </a:t>
            </a:r>
            <a:r>
              <a:rPr lang="zh-TW" altLang="en-US" sz="2200" dirty="0"/>
              <a:t>的主要目的是解決日益嚴重的駭客攻擊問題」，</a:t>
            </a:r>
            <a:r>
              <a:rPr lang="zh-TW" altLang="en-US" sz="2200" dirty="0">
                <a:solidFill>
                  <a:srgbClr val="FF0000"/>
                </a:solidFill>
              </a:rPr>
              <a:t>主張不要對 </a:t>
            </a:r>
            <a:r>
              <a:rPr lang="en-US" altLang="zh-TW" sz="2200" dirty="0">
                <a:solidFill>
                  <a:srgbClr val="FF0000"/>
                </a:solidFill>
              </a:rPr>
              <a:t>CFAA </a:t>
            </a:r>
            <a:r>
              <a:rPr lang="zh-TW" altLang="en-US" sz="2200" dirty="0">
                <a:solidFill>
                  <a:srgbClr val="FF0000"/>
                </a:solidFill>
              </a:rPr>
              <a:t>進行過度的擴張解釋</a:t>
            </a:r>
            <a:r>
              <a:rPr lang="zh-TW" altLang="en-US" sz="2200" dirty="0"/>
              <a:t>，導致「</a:t>
            </a:r>
            <a:r>
              <a:rPr lang="zh-TW" altLang="en-US" sz="2200" dirty="0">
                <a:solidFill>
                  <a:srgbClr val="0000CC"/>
                </a:solidFill>
              </a:rPr>
              <a:t>其適用範圍擴大到電腦駭客行為之外</a:t>
            </a:r>
            <a:r>
              <a:rPr lang="zh-TW" altLang="en-US" sz="2200" dirty="0"/>
              <a:t>，而將任何未經授權使用電腦訊息系統數據的行為認定為犯罪」。</a:t>
            </a:r>
          </a:p>
          <a:p>
            <a:pPr algn="l" fontAlgn="base"/>
            <a:r>
              <a:rPr lang="zh-TW" altLang="en-US" sz="2200" dirty="0"/>
              <a:t>換言之，如果</a:t>
            </a:r>
            <a:r>
              <a:rPr lang="zh-TW" altLang="en-US" sz="2200" dirty="0">
                <a:solidFill>
                  <a:srgbClr val="FF0000"/>
                </a:solidFill>
              </a:rPr>
              <a:t>網站隨時可以用任何理由撤銷對任何人的授權</a:t>
            </a:r>
            <a:r>
              <a:rPr lang="zh-TW" altLang="en-US" sz="2200" dirty="0"/>
              <a:t>，並援引 </a:t>
            </a:r>
            <a:r>
              <a:rPr lang="en-US" altLang="zh-TW" sz="2200" dirty="0"/>
              <a:t>CFAA </a:t>
            </a:r>
            <a:r>
              <a:rPr lang="zh-TW" altLang="en-US" sz="2200" dirty="0"/>
              <a:t>強制執行，那將會使廣泛的 </a:t>
            </a:r>
            <a:r>
              <a:rPr lang="en-US" altLang="zh-TW" sz="2200" dirty="0"/>
              <a:t>Internet </a:t>
            </a:r>
            <a:r>
              <a:rPr lang="zh-TW" altLang="en-US" sz="2200" dirty="0"/>
              <a:t>使用者承擔刑事和民事責任。</a:t>
            </a:r>
          </a:p>
          <a:p>
            <a:endParaRPr lang="zh-TW" altLang="en-US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4B295E1-BB13-4414-9C37-EBB80B7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(7/10)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4150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3471D-055D-4CF7-B14E-DF1623E5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/>
              <a:t>這一案件的判決還考慮到了其他因素，並不僅僅限於數據問題，比如，</a:t>
            </a:r>
            <a:r>
              <a:rPr lang="en-US" altLang="zh-TW" sz="2200" dirty="0" err="1">
                <a:solidFill>
                  <a:srgbClr val="0000CC"/>
                </a:solidFill>
              </a:rPr>
              <a:t>hiQ</a:t>
            </a:r>
            <a:r>
              <a:rPr lang="en-US" altLang="zh-TW" sz="2200" dirty="0">
                <a:solidFill>
                  <a:srgbClr val="0000CC"/>
                </a:solidFill>
              </a:rPr>
              <a:t> </a:t>
            </a:r>
            <a:r>
              <a:rPr lang="zh-TW" altLang="en-US" sz="2200" dirty="0">
                <a:solidFill>
                  <a:srgbClr val="0000CC"/>
                </a:solidFill>
              </a:rPr>
              <a:t>完全依賴二次利用 </a:t>
            </a:r>
            <a:r>
              <a:rPr lang="en-US" altLang="zh-TW" sz="2200" dirty="0">
                <a:solidFill>
                  <a:srgbClr val="0000CC"/>
                </a:solidFill>
              </a:rPr>
              <a:t>LinkedIn </a:t>
            </a:r>
            <a:r>
              <a:rPr lang="zh-TW" altLang="en-US" sz="2200" dirty="0">
                <a:solidFill>
                  <a:srgbClr val="0000CC"/>
                </a:solidFill>
              </a:rPr>
              <a:t>的公開數據以經營業務</a:t>
            </a:r>
            <a:r>
              <a:rPr lang="zh-TW" altLang="en-US" sz="2200" dirty="0"/>
              <a:t>，這未給領英造成損害，但</a:t>
            </a:r>
            <a:r>
              <a:rPr lang="zh-TW" altLang="en-US" sz="2200" dirty="0">
                <a:solidFill>
                  <a:srgbClr val="FF0000"/>
                </a:solidFill>
              </a:rPr>
              <a:t>一旦停止會給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造成毀滅性打擊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五年來，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對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的網路爬蟲行為一直是允許的，在阻止這一數據爬取行為時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卻正好宣佈要提供與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類似的服務，這使得</a:t>
            </a:r>
            <a:r>
              <a:rPr lang="en-US" altLang="zh-TW" sz="2200" dirty="0"/>
              <a:t>LinkedIn </a:t>
            </a:r>
            <a:r>
              <a:rPr lang="zh-TW" altLang="en-US" sz="2200" dirty="0"/>
              <a:t>拒絕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抓取數據，</a:t>
            </a:r>
            <a:r>
              <a:rPr lang="zh-TW" altLang="en-US" sz="2200" dirty="0">
                <a:solidFill>
                  <a:srgbClr val="0000CC"/>
                </a:solidFill>
              </a:rPr>
              <a:t>涉嫌濫用市場支配地位，排除競爭對手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從難以彌補的損害和對</a:t>
            </a:r>
            <a:r>
              <a:rPr lang="zh-TW" altLang="en-US" sz="2200" dirty="0">
                <a:solidFill>
                  <a:srgbClr val="00B050"/>
                </a:solidFill>
              </a:rPr>
              <a:t>雙方利益</a:t>
            </a:r>
            <a:r>
              <a:rPr lang="zh-TW" altLang="en-US" sz="2200" dirty="0"/>
              <a:t>的權衡角度來看，法院傾向於支持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是情理之中的。</a:t>
            </a:r>
            <a:endParaRPr lang="en-US" altLang="zh-TW" sz="22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FE2BAA3-496B-42AA-B063-E7BBA1CF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(8/10)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0757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84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語境性公正（</a:t>
            </a:r>
            <a:r>
              <a:rPr lang="en-US" altLang="zh-TW" sz="2800" dirty="0"/>
              <a:t>contextual integrity</a:t>
            </a:r>
            <a:r>
              <a:rPr lang="zh-TW" altLang="en-US" sz="2800" dirty="0"/>
              <a:t>）</a:t>
            </a:r>
            <a:endParaRPr lang="en-US" altLang="zh-TW" sz="2800" dirty="0"/>
          </a:p>
          <a:p>
            <a:endParaRPr lang="en-US" altLang="zh-TW" sz="2400" dirty="0"/>
          </a:p>
          <a:p>
            <a:r>
              <a:rPr lang="zh-TW" altLang="en-US" sz="2400" dirty="0"/>
              <a:t>使用者將自己的資料公開</a:t>
            </a:r>
            <a:r>
              <a:rPr lang="zh-TW" altLang="en-US" sz="2400" dirty="0">
                <a:solidFill>
                  <a:srgbClr val="FF0000"/>
                </a:solidFill>
              </a:rPr>
              <a:t>並不意味著其允許第三方</a:t>
            </a:r>
            <a:r>
              <a:rPr lang="zh-TW" altLang="en-US" sz="2400" dirty="0"/>
              <a:t>以任何目的收集和使用其數據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在特定語境中分享的訊息，不應在</a:t>
            </a:r>
            <a:r>
              <a:rPr lang="zh-TW" altLang="en-US" sz="2400" dirty="0">
                <a:solidFill>
                  <a:srgbClr val="FF0000"/>
                </a:solidFill>
              </a:rPr>
              <a:t>有違</a:t>
            </a:r>
            <a:r>
              <a:rPr lang="zh-TW" altLang="en-US" sz="2400" dirty="0"/>
              <a:t>這種語境的環境中分享。</a:t>
            </a:r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zh-TW" altLang="en-US" sz="2200" dirty="0"/>
              <a:t>簡言之，線上環境下使用者的隱私預期是依據情境的，就像醫生將</a:t>
            </a:r>
            <a:r>
              <a:rPr lang="zh-TW" altLang="en-US" sz="2200" dirty="0">
                <a:solidFill>
                  <a:srgbClr val="FF0000"/>
                </a:solidFill>
              </a:rPr>
              <a:t>病人的個人訊息</a:t>
            </a:r>
            <a:r>
              <a:rPr lang="zh-TW" altLang="en-US" sz="2200" dirty="0"/>
              <a:t>告訴一些</a:t>
            </a:r>
            <a:r>
              <a:rPr lang="zh-TW" altLang="en-US" sz="2200" dirty="0">
                <a:solidFill>
                  <a:srgbClr val="0000CC"/>
                </a:solidFill>
              </a:rPr>
              <a:t>商業機構</a:t>
            </a:r>
            <a:r>
              <a:rPr lang="zh-TW" altLang="en-US" sz="2200" dirty="0"/>
              <a:t>時病人會驚訝，但如果告訴的對象是</a:t>
            </a:r>
            <a:r>
              <a:rPr lang="zh-TW" altLang="en-US" sz="2200" dirty="0">
                <a:solidFill>
                  <a:srgbClr val="0000CC"/>
                </a:solidFill>
              </a:rPr>
              <a:t>保險公司</a:t>
            </a:r>
            <a:r>
              <a:rPr lang="zh-TW" altLang="en-US" sz="2200" dirty="0"/>
              <a:t>或</a:t>
            </a:r>
            <a:r>
              <a:rPr lang="zh-TW" altLang="en-US" sz="2200" dirty="0">
                <a:solidFill>
                  <a:srgbClr val="0000CC"/>
                </a:solidFill>
              </a:rPr>
              <a:t>藥劑師</a:t>
            </a:r>
            <a:r>
              <a:rPr lang="zh-TW" altLang="en-US" sz="2200" dirty="0"/>
              <a:t>則不會有微詞。</a:t>
            </a:r>
          </a:p>
          <a:p>
            <a:endParaRPr lang="en-US" altLang="zh-TW" sz="22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(9/10)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64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C22B4-5C49-47F5-B203-0EF9F889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736"/>
            <a:ext cx="8596668" cy="481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授權模式</a:t>
            </a:r>
            <a:endParaRPr lang="en-US" altLang="zh-TW" sz="2800" dirty="0"/>
          </a:p>
          <a:p>
            <a:pPr fontAlgn="base"/>
            <a:r>
              <a:rPr lang="zh-TW" altLang="en-US" sz="2400" dirty="0"/>
              <a:t>一般性禁止</a:t>
            </a:r>
            <a:endParaRPr lang="en-US" altLang="zh-TW" sz="2400" dirty="0"/>
          </a:p>
          <a:p>
            <a:pPr lvl="1" fontAlgn="base"/>
            <a:r>
              <a:rPr lang="en-US" altLang="zh-TW" sz="2400" dirty="0"/>
              <a:t>TOS</a:t>
            </a:r>
            <a:r>
              <a:rPr lang="zh-TW" altLang="en-US" sz="2400" dirty="0"/>
              <a:t>（或服務條款）禁止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制止函及</a:t>
            </a:r>
            <a:r>
              <a:rPr lang="en-US" altLang="zh-TW" sz="2400" dirty="0"/>
              <a:t>IP</a:t>
            </a:r>
            <a:r>
              <a:rPr lang="zh-TW" altLang="en-US" sz="2400" dirty="0"/>
              <a:t>壁壘</a:t>
            </a:r>
          </a:p>
          <a:p>
            <a:pPr lvl="1" fontAlgn="base"/>
            <a:r>
              <a:rPr lang="zh-TW" altLang="en-US" sz="2400" dirty="0"/>
              <a:t>被抓取數據的網站一旦發現有 </a:t>
            </a:r>
            <a:r>
              <a:rPr lang="en-US" altLang="zh-TW" sz="2400" dirty="0"/>
              <a:t>IP </a:t>
            </a:r>
            <a:r>
              <a:rPr lang="zh-TW" altLang="en-US" sz="2400" dirty="0"/>
              <a:t>違反一般性禁止進行存取，便會發送制止函，同時設置 </a:t>
            </a:r>
            <a:r>
              <a:rPr lang="en-US" altLang="zh-TW" sz="2400" dirty="0"/>
              <a:t>IP </a:t>
            </a:r>
            <a:r>
              <a:rPr lang="zh-TW" altLang="en-US" sz="2400" dirty="0"/>
              <a:t>壁壘禁止相關</a:t>
            </a:r>
            <a:r>
              <a:rPr lang="en-US" altLang="zh-TW" sz="2400" dirty="0"/>
              <a:t>IP</a:t>
            </a:r>
            <a:r>
              <a:rPr lang="zh-TW" altLang="en-US" sz="2400" dirty="0"/>
              <a:t>存取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特殊性授權</a:t>
            </a:r>
            <a:endParaRPr lang="en-US" altLang="zh-TW" sz="2400" dirty="0"/>
          </a:p>
          <a:p>
            <a:pPr lvl="1" fontAlgn="base"/>
            <a:r>
              <a:rPr lang="zh-TW" altLang="en-US" sz="2400" dirty="0"/>
              <a:t>簽訂</a:t>
            </a:r>
            <a:r>
              <a:rPr lang="en-US" altLang="zh-TW" sz="2400" dirty="0"/>
              <a:t>《</a:t>
            </a:r>
            <a:r>
              <a:rPr lang="zh-TW" altLang="en-US" sz="2400" dirty="0"/>
              <a:t>開發者協議</a:t>
            </a:r>
            <a:r>
              <a:rPr lang="en-US" altLang="zh-TW" sz="2400" dirty="0"/>
              <a:t>》</a:t>
            </a:r>
            <a:r>
              <a:rPr lang="zh-TW" altLang="en-US" sz="2400" dirty="0"/>
              <a:t>，利用 </a:t>
            </a:r>
            <a:r>
              <a:rPr lang="en-US" altLang="zh-TW" sz="2400" dirty="0"/>
              <a:t>Open API </a:t>
            </a:r>
            <a:r>
              <a:rPr lang="zh-TW" altLang="en-US" sz="2400" dirty="0"/>
              <a:t>（開放應用程式介面）授權是允許第三方網路平台對其數據進行抓取下載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FB15CEF-6C31-4A63-A3C9-1D22BE16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(10/10)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209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AC757-24A7-40D9-A352-A5523B2E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to process named entity recognition?</a:t>
            </a:r>
            <a:endParaRPr lang="zh-TW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DFFAF-E952-4E22-B160-13202CA6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514667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/>
              <a:t>用 </a:t>
            </a:r>
            <a:r>
              <a:rPr lang="en-US" altLang="zh-TW" sz="2400" dirty="0" err="1"/>
              <a:t>DataBase</a:t>
            </a:r>
            <a:r>
              <a:rPr lang="zh-TW" altLang="en-US" sz="2400" dirty="0"/>
              <a:t> 將所有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實體存入後，依序對文本進行匹配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?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Noto Serif" panose="020B0604020202020204" pitchFamily="18" charset="0"/>
              </a:rPr>
              <a:t>不行</a:t>
            </a:r>
            <a:endParaRPr lang="en-US" altLang="zh-TW" sz="2400" b="0" i="0" dirty="0">
              <a:solidFill>
                <a:srgbClr val="C00000"/>
              </a:solidFill>
              <a:effectLst/>
              <a:latin typeface="Noto Serif" panose="020B0604020202020204" pitchFamily="18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C00000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原因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endParaRPr lang="en-US" altLang="zh-TW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1.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實體數量巨大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–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每年都會新增新的實體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(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如：公司名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2.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實體組合多樣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國立成功大學、成功大學、成大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3.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歧義多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   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打敗了紐約洋基隊，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被標註成地名而不是組織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Noto Serif" panose="02020600060500020200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解決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：序列標註問題</a:t>
            </a:r>
            <a:endParaRPr lang="zh-TW" altLang="en-US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5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61FDC6-57B6-443F-ADC3-53DEF47F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3" y="518160"/>
            <a:ext cx="8596668" cy="73809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結論</a:t>
            </a:r>
            <a:endParaRPr lang="en-US" altLang="zh-TW" sz="2800" dirty="0"/>
          </a:p>
          <a:p>
            <a:endParaRPr lang="zh-TW" altLang="en-US" sz="2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38208-6E63-4E80-BA93-56F7705C42EB}"/>
              </a:ext>
            </a:extLst>
          </p:cNvPr>
          <p:cNvSpPr txBox="1"/>
          <p:nvPr/>
        </p:nvSpPr>
        <p:spPr>
          <a:xfrm>
            <a:off x="7146832" y="33349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API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9D84CF-19AB-4B7E-B22B-EC38F09B5663}"/>
              </a:ext>
            </a:extLst>
          </p:cNvPr>
          <p:cNvSpPr txBox="1"/>
          <p:nvPr/>
        </p:nvSpPr>
        <p:spPr>
          <a:xfrm>
            <a:off x="8097764" y="1601262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/>
              <a:t>不可爬，</a:t>
            </a:r>
            <a:endParaRPr lang="en-US" altLang="zh-TW" sz="2000" dirty="0"/>
          </a:p>
          <a:p>
            <a:r>
              <a:rPr lang="zh-TW" altLang="en-US" sz="2000" dirty="0"/>
              <a:t>利用</a:t>
            </a:r>
            <a:r>
              <a:rPr lang="en-US" altLang="zh-TW" sz="2000" dirty="0"/>
              <a:t>API</a:t>
            </a:r>
            <a:r>
              <a:rPr lang="zh-TW" altLang="en-US" sz="2000" dirty="0"/>
              <a:t>機制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9F82C-B35D-4987-937D-EC15682D2071}"/>
              </a:ext>
            </a:extLst>
          </p:cNvPr>
          <p:cNvSpPr txBox="1"/>
          <p:nvPr/>
        </p:nvSpPr>
        <p:spPr>
          <a:xfrm>
            <a:off x="5866594" y="1601262"/>
            <a:ext cx="166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TOS</a:t>
            </a:r>
            <a:r>
              <a:rPr lang="zh-TW" altLang="en-US" sz="2000" dirty="0"/>
              <a:t>禁止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1A5BFA7-70CD-4BBC-B0D4-91852C39F3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853074" y="568536"/>
            <a:ext cx="867658" cy="11977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1EC2E45-1494-4B88-BD16-1E8ADB6868B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6759723" y="672979"/>
            <a:ext cx="867658" cy="9889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2A98-4293-495D-9C81-68D7A3FE3F7A}"/>
              </a:ext>
            </a:extLst>
          </p:cNvPr>
          <p:cNvSpPr txBox="1"/>
          <p:nvPr/>
        </p:nvSpPr>
        <p:spPr>
          <a:xfrm>
            <a:off x="8451456" y="62588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4B2245-7E15-4C83-912C-8C9975014CC7}"/>
              </a:ext>
            </a:extLst>
          </p:cNvPr>
          <p:cNvSpPr txBox="1"/>
          <p:nvPr/>
        </p:nvSpPr>
        <p:spPr>
          <a:xfrm>
            <a:off x="6383563" y="695736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822F81D3-87A5-44AC-8DC3-7DEFE4A239C1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rot="16200000" flipH="1">
            <a:off x="6737969" y="1962501"/>
            <a:ext cx="872398" cy="9501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A77ADBA4-C5A9-432A-BB0A-2ED549908798}"/>
              </a:ext>
            </a:extLst>
          </p:cNvPr>
          <p:cNvCxnSpPr>
            <a:cxnSpLocks/>
            <a:stCxn id="8" idx="2"/>
            <a:endCxn id="38" idx="0"/>
          </p:cNvCxnSpPr>
          <p:nvPr/>
        </p:nvCxnSpPr>
        <p:spPr>
          <a:xfrm rot="5400000">
            <a:off x="5708698" y="1883370"/>
            <a:ext cx="872398" cy="11084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951AC11-DF5E-4918-828C-E1E553A7D42F}"/>
              </a:ext>
            </a:extLst>
          </p:cNvPr>
          <p:cNvSpPr txBox="1"/>
          <p:nvPr/>
        </p:nvSpPr>
        <p:spPr>
          <a:xfrm>
            <a:off x="7444247" y="186045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2D6015-FBAD-461C-8F5E-A4C53C63F0F8}"/>
              </a:ext>
            </a:extLst>
          </p:cNvPr>
          <p:cNvSpPr txBox="1"/>
          <p:nvPr/>
        </p:nvSpPr>
        <p:spPr>
          <a:xfrm>
            <a:off x="5360702" y="186045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3EDF4B-0DF4-442A-A0D9-A2DF82016207}"/>
              </a:ext>
            </a:extLst>
          </p:cNvPr>
          <p:cNvSpPr txBox="1"/>
          <p:nvPr/>
        </p:nvSpPr>
        <p:spPr>
          <a:xfrm>
            <a:off x="7172184" y="287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F2D8D7D-BF1E-4C10-8D14-3C65DE39CBEC}"/>
              </a:ext>
            </a:extLst>
          </p:cNvPr>
          <p:cNvSpPr txBox="1"/>
          <p:nvPr/>
        </p:nvSpPr>
        <p:spPr>
          <a:xfrm>
            <a:off x="4729791" y="2873770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後續應用</a:t>
            </a:r>
            <a:r>
              <a:rPr lang="zh-TW" altLang="en-US" sz="2000" b="1" dirty="0">
                <a:solidFill>
                  <a:srgbClr val="FF0000"/>
                </a:solidFill>
              </a:rPr>
              <a:t>語境性是否公正</a:t>
            </a:r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2B6523DB-EC11-45C9-9B02-DD61113357DB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5645061" y="3527290"/>
            <a:ext cx="602114" cy="7108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9396B38C-A9BE-4B02-90C3-FDB897213632}"/>
              </a:ext>
            </a:extLst>
          </p:cNvPr>
          <p:cNvCxnSpPr>
            <a:cxnSpLocks/>
            <a:stCxn id="38" idx="2"/>
            <a:endCxn id="72" idx="0"/>
          </p:cNvCxnSpPr>
          <p:nvPr/>
        </p:nvCxnSpPr>
        <p:spPr>
          <a:xfrm rot="5400000">
            <a:off x="4705265" y="3287541"/>
            <a:ext cx="591317" cy="1179546"/>
          </a:xfrm>
          <a:prstGeom prst="bentConnector3">
            <a:avLst>
              <a:gd name="adj1" fmla="val 508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D69C3A2-984F-47E0-9A86-7F1058B3AC43}"/>
              </a:ext>
            </a:extLst>
          </p:cNvPr>
          <p:cNvSpPr txBox="1"/>
          <p:nvPr/>
        </p:nvSpPr>
        <p:spPr>
          <a:xfrm>
            <a:off x="6119778" y="3409293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95F6F1-2E83-4731-A94F-B0E28DF95A64}"/>
              </a:ext>
            </a:extLst>
          </p:cNvPr>
          <p:cNvSpPr txBox="1"/>
          <p:nvPr/>
        </p:nvSpPr>
        <p:spPr>
          <a:xfrm>
            <a:off x="4190239" y="3354094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DB00F3-100E-4B14-9167-548AB4A27D63}"/>
              </a:ext>
            </a:extLst>
          </p:cNvPr>
          <p:cNvSpPr txBox="1"/>
          <p:nvPr/>
        </p:nvSpPr>
        <p:spPr>
          <a:xfrm>
            <a:off x="5824487" y="418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0C487BD-65A2-402C-A8D1-9D0A62746927}"/>
              </a:ext>
            </a:extLst>
          </p:cNvPr>
          <p:cNvSpPr txBox="1"/>
          <p:nvPr/>
        </p:nvSpPr>
        <p:spPr>
          <a:xfrm>
            <a:off x="3550244" y="4859151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有被</a:t>
            </a:r>
            <a:r>
              <a:rPr lang="zh-TW" altLang="en-US" sz="2000" b="1" dirty="0">
                <a:solidFill>
                  <a:srgbClr val="FF0000"/>
                </a:solidFill>
              </a:rPr>
              <a:t>制止函</a:t>
            </a:r>
            <a:r>
              <a:rPr lang="zh-TW" altLang="en-US" sz="2000" dirty="0"/>
              <a:t>及</a:t>
            </a:r>
            <a:r>
              <a:rPr lang="en-US" altLang="zh-TW" sz="2000" b="1" dirty="0">
                <a:solidFill>
                  <a:srgbClr val="FF0000"/>
                </a:solidFill>
              </a:rPr>
              <a:t>IP</a:t>
            </a:r>
            <a:r>
              <a:rPr lang="zh-TW" altLang="en-US" sz="2000" b="1" dirty="0">
                <a:solidFill>
                  <a:srgbClr val="FF0000"/>
                </a:solidFill>
              </a:rPr>
              <a:t>壁壘</a:t>
            </a:r>
          </a:p>
        </p:txBody>
      </p: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FC42E7C5-B249-4CDB-A414-BF313124B34C}"/>
              </a:ext>
            </a:extLst>
          </p:cNvPr>
          <p:cNvCxnSpPr>
            <a:cxnSpLocks/>
            <a:stCxn id="53" idx="2"/>
            <a:endCxn id="68" idx="0"/>
          </p:cNvCxnSpPr>
          <p:nvPr/>
        </p:nvCxnSpPr>
        <p:spPr>
          <a:xfrm rot="16200000" flipH="1">
            <a:off x="4563206" y="5414980"/>
            <a:ext cx="358502" cy="662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C00723BF-C5E5-433E-AAF2-0FDBF0EF0913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 rot="5400000">
            <a:off x="3813256" y="5326314"/>
            <a:ext cx="357170" cy="83861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5233EAF-E5DC-464F-A308-ED88BFE1C1BF}"/>
              </a:ext>
            </a:extLst>
          </p:cNvPr>
          <p:cNvSpPr txBox="1"/>
          <p:nvPr/>
        </p:nvSpPr>
        <p:spPr>
          <a:xfrm>
            <a:off x="5170586" y="5300392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F28E5A9-E09B-45B7-B8DC-0D752EF90CFC}"/>
              </a:ext>
            </a:extLst>
          </p:cNvPr>
          <p:cNvSpPr txBox="1"/>
          <p:nvPr/>
        </p:nvSpPr>
        <p:spPr>
          <a:xfrm>
            <a:off x="4596711" y="59255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9C4682B-AF85-4937-AAB4-86AD9752D342}"/>
              </a:ext>
            </a:extLst>
          </p:cNvPr>
          <p:cNvSpPr txBox="1"/>
          <p:nvPr/>
        </p:nvSpPr>
        <p:spPr>
          <a:xfrm>
            <a:off x="2711627" y="5924207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CC7008D-4C5B-4A3D-826C-0D70066E89CE}"/>
              </a:ext>
            </a:extLst>
          </p:cNvPr>
          <p:cNvSpPr txBox="1"/>
          <p:nvPr/>
        </p:nvSpPr>
        <p:spPr>
          <a:xfrm>
            <a:off x="3550245" y="4172973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B60C5B5-C2E4-4392-8179-40D561ABBA77}"/>
              </a:ext>
            </a:extLst>
          </p:cNvPr>
          <p:cNvCxnSpPr>
            <a:cxnSpLocks/>
            <a:stCxn id="72" idx="2"/>
            <a:endCxn id="53" idx="0"/>
          </p:cNvCxnSpPr>
          <p:nvPr/>
        </p:nvCxnSpPr>
        <p:spPr>
          <a:xfrm flipH="1">
            <a:off x="4411149" y="4573083"/>
            <a:ext cx="1" cy="286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5BB84D5-4049-4B02-BCD3-3AA1D0096A32}"/>
              </a:ext>
            </a:extLst>
          </p:cNvPr>
          <p:cNvSpPr txBox="1"/>
          <p:nvPr/>
        </p:nvSpPr>
        <p:spPr>
          <a:xfrm>
            <a:off x="3192299" y="526248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392C4B43-D744-4AF1-989E-A698A9196610}"/>
              </a:ext>
            </a:extLst>
          </p:cNvPr>
          <p:cNvCxnSpPr>
            <a:stCxn id="69" idx="2"/>
            <a:endCxn id="53" idx="1"/>
          </p:cNvCxnSpPr>
          <p:nvPr/>
        </p:nvCxnSpPr>
        <p:spPr>
          <a:xfrm rot="5400000" flipH="1">
            <a:off x="3005776" y="5757562"/>
            <a:ext cx="1111223" cy="22288"/>
          </a:xfrm>
          <a:prstGeom prst="bentConnector4">
            <a:avLst>
              <a:gd name="adj1" fmla="val -20572"/>
              <a:gd name="adj2" fmla="val 88997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A059B4FA-5385-4F13-8FB4-0E9E5A0ECE61}"/>
              </a:ext>
            </a:extLst>
          </p:cNvPr>
          <p:cNvCxnSpPr>
            <a:cxnSpLocks/>
            <a:stCxn id="68" idx="3"/>
            <a:endCxn id="123" idx="0"/>
          </p:cNvCxnSpPr>
          <p:nvPr/>
        </p:nvCxnSpPr>
        <p:spPr>
          <a:xfrm>
            <a:off x="5550818" y="6125594"/>
            <a:ext cx="542986" cy="2142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82633782-93DB-4312-8CAA-AD96969B34BA}"/>
              </a:ext>
            </a:extLst>
          </p:cNvPr>
          <p:cNvSpPr txBox="1"/>
          <p:nvPr/>
        </p:nvSpPr>
        <p:spPr>
          <a:xfrm>
            <a:off x="5488510" y="6339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CC"/>
                </a:solidFill>
              </a:rPr>
              <a:t>取得授權</a:t>
            </a:r>
          </a:p>
        </p:txBody>
      </p:sp>
    </p:spTree>
    <p:extLst>
      <p:ext uri="{BB962C8B-B14F-4D97-AF65-F5344CB8AC3E}">
        <p14:creationId xmlns:p14="http://schemas.microsoft.com/office/powerpoint/2010/main" val="144536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靠挖掘別人家的資料數據來賺錢，「網路爬蟲」這個行為合法嗎？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關於維基百科的</a:t>
            </a:r>
            <a:r>
              <a:rPr lang="en-US" altLang="zh-TW" sz="2800" dirty="0">
                <a:hlinkClick r:id="rId3"/>
              </a:rPr>
              <a:t>robots.txt</a:t>
            </a:r>
            <a:r>
              <a:rPr lang="zh-TW" altLang="en-US" sz="2800" dirty="0">
                <a:hlinkClick r:id="rId3"/>
              </a:rPr>
              <a:t>檔案</a:t>
            </a:r>
            <a:endParaRPr lang="en-US" altLang="zh-TW" sz="2800" dirty="0"/>
          </a:p>
          <a:p>
            <a:r>
              <a:rPr lang="en-US" altLang="zh-TW" sz="2800" dirty="0">
                <a:hlinkClick r:id="rId4"/>
              </a:rPr>
              <a:t>Scrapy </a:t>
            </a:r>
            <a:r>
              <a:rPr lang="zh-TW" altLang="en-US" sz="2800" dirty="0">
                <a:hlinkClick r:id="rId4"/>
              </a:rPr>
              <a:t>爬免費代理</a:t>
            </a:r>
            <a:r>
              <a:rPr lang="en-US" altLang="zh-TW" sz="2800" dirty="0">
                <a:hlinkClick r:id="rId4"/>
              </a:rPr>
              <a:t>(Proxy)</a:t>
            </a:r>
            <a:endParaRPr lang="en-US" altLang="zh-TW" sz="2800" dirty="0"/>
          </a:p>
          <a:p>
            <a:r>
              <a:rPr lang="zh-TW" altLang="en-US" sz="2800" dirty="0">
                <a:hlinkClick r:id="rId5"/>
              </a:rPr>
              <a:t>爬蟲中遇到的</a:t>
            </a:r>
            <a:r>
              <a:rPr lang="en-US" altLang="zh-TW" sz="2800" dirty="0" err="1">
                <a:hlinkClick r:id="rId5"/>
              </a:rPr>
              <a:t>js</a:t>
            </a:r>
            <a:r>
              <a:rPr lang="zh-TW" altLang="en-US" sz="2800" dirty="0">
                <a:hlinkClick r:id="rId5"/>
              </a:rPr>
              <a:t>反爬技術</a:t>
            </a:r>
            <a:endParaRPr lang="en-US" altLang="zh-TW" sz="2800" dirty="0"/>
          </a:p>
          <a:p>
            <a:r>
              <a:rPr lang="zh-TW" altLang="en-US" sz="2800" dirty="0">
                <a:hlinkClick r:id="rId6"/>
              </a:rPr>
              <a:t>為什麼瀏覽器 </a:t>
            </a:r>
            <a:r>
              <a:rPr lang="en-US" altLang="zh-TW" sz="2800" dirty="0">
                <a:hlinkClick r:id="rId6"/>
              </a:rPr>
              <a:t>user-agent string </a:t>
            </a:r>
            <a:r>
              <a:rPr lang="zh-TW" altLang="en-US" sz="2800" dirty="0">
                <a:hlinkClick r:id="rId6"/>
              </a:rPr>
              <a:t>總是包含 </a:t>
            </a:r>
            <a:r>
              <a:rPr lang="en-US" altLang="zh-TW" sz="2800" dirty="0">
                <a:hlinkClick r:id="rId6"/>
              </a:rPr>
              <a:t>Mozilla/5.0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4439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0426A-B15E-455C-8BDE-21114DA7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057EE3-33E2-4690-9B8B-278D4FE8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sz="2800" b="1" i="0" dirty="0">
                <a:solidFill>
                  <a:schemeClr val="tx1"/>
                </a:solidFill>
                <a:effectLst/>
                <a:latin typeface="+mn-ea"/>
              </a:rPr>
              <a:t>過程</a:t>
            </a:r>
            <a:endParaRPr lang="en-US" altLang="zh-TW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endParaRPr lang="zh-TW" altLang="en-US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NewsTvbsSpider.py -&gt; A.txt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斷句抽取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SentenceSegmentation.py -&gt; B.txt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過濾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FilterSentences.py -&gt; C.txt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標註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SequenceTagging.py -&gt; D.txt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238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</a:t>
            </a: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NewsTvbsSpider.py </a:t>
            </a:r>
          </a:p>
          <a:p>
            <a:pPr marL="0" indent="0" algn="l">
              <a:buNone/>
            </a:pP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A.txt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D64859-0E9B-40D3-86CF-F928B145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6117" r="55824" b="10330"/>
          <a:stretch/>
        </p:blipFill>
        <p:spPr>
          <a:xfrm>
            <a:off x="5854839" y="254493"/>
            <a:ext cx="6109398" cy="620833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(2/5)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7C208B-1070-442A-82DE-A088097F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2" t="53773" r="45770" b="17802"/>
          <a:stretch/>
        </p:blipFill>
        <p:spPr>
          <a:xfrm>
            <a:off x="179822" y="4678784"/>
            <a:ext cx="5476351" cy="1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3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斷句抽取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SentenceSegmentation.py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B.txt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3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7E0F2-2C8A-4CB7-8DCC-D106E95F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t="16703" r="65963" b="13406"/>
          <a:stretch/>
        </p:blipFill>
        <p:spPr>
          <a:xfrm>
            <a:off x="6953459" y="195943"/>
            <a:ext cx="5042756" cy="64661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EFC419-F30F-4DBA-8C73-ABAB4F78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9" t="53333" r="40247" b="17949"/>
          <a:stretch/>
        </p:blipFill>
        <p:spPr>
          <a:xfrm>
            <a:off x="401933" y="4692580"/>
            <a:ext cx="6169689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7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過濾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FilterSentences.py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C.txt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(4/5)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7CB48-D7EF-41F5-AF9D-C78AC04C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" t="16117" r="66786" b="15458"/>
          <a:stretch/>
        </p:blipFill>
        <p:spPr>
          <a:xfrm>
            <a:off x="6919965" y="202848"/>
            <a:ext cx="5070655" cy="64523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109FB8-971B-4C73-8A4F-6EE7644B4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53773" r="39506" b="17509"/>
          <a:stretch/>
        </p:blipFill>
        <p:spPr>
          <a:xfrm>
            <a:off x="351692" y="4684351"/>
            <a:ext cx="6240027" cy="19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5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標註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SequenceTagging.py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D.txt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(5/5)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EFB0B5-E68A-4405-B968-1FA3BE55D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21977" r="59230" b="13665"/>
          <a:stretch/>
        </p:blipFill>
        <p:spPr>
          <a:xfrm>
            <a:off x="5595767" y="296531"/>
            <a:ext cx="6355038" cy="64071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03E4FF-F9FA-4B07-AA0C-A65C6ED5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0" t="19111" r="32645" b="48889"/>
          <a:stretch/>
        </p:blipFill>
        <p:spPr>
          <a:xfrm>
            <a:off x="241195" y="4509149"/>
            <a:ext cx="696224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E00D5-0CF5-4AED-9F05-8B08BD3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 (1/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F75E07-BDE7-4BDA-8992-FB4AD5CB36A6}"/>
              </a:ext>
            </a:extLst>
          </p:cNvPr>
          <p:cNvSpPr txBox="1"/>
          <p:nvPr/>
        </p:nvSpPr>
        <p:spPr>
          <a:xfrm>
            <a:off x="535912" y="1413560"/>
            <a:ext cx="109787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台灣新聞網 </a:t>
            </a:r>
            <a:r>
              <a:rPr lang="zh-TW" altLang="en-US" sz="2400" dirty="0">
                <a:hlinkClick r:id="rId3"/>
              </a:rPr>
              <a:t>http://www.5ch.com.tw/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經濟日報 </a:t>
            </a:r>
            <a:r>
              <a:rPr lang="en-US" altLang="zh-TW" sz="2400" dirty="0">
                <a:hlinkClick r:id="rId4"/>
              </a:rPr>
              <a:t>https://money.udn.com/money/index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要聞、產業、國際、兩岸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民生好報 </a:t>
            </a:r>
            <a:r>
              <a:rPr lang="en-US" altLang="zh-TW" sz="2400" dirty="0">
                <a:hlinkClick r:id="rId5"/>
              </a:rPr>
              <a:t>https://17news.net/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國際新聞、地方新聞、教育學術、旅遊景點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中央社 </a:t>
            </a:r>
            <a:r>
              <a:rPr lang="en-US" altLang="zh-TW" sz="2400" dirty="0"/>
              <a:t>CAN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6"/>
              </a:rPr>
              <a:t>https://www.cna.com.tw/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國際、兩岸、科技、地方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TVBS</a:t>
            </a:r>
            <a:r>
              <a:rPr lang="zh-TW" altLang="en-US" sz="2400" dirty="0"/>
              <a:t>新聞網 </a:t>
            </a:r>
            <a:r>
              <a:rPr lang="en-US" altLang="zh-TW" sz="2400" dirty="0">
                <a:hlinkClick r:id="rId7"/>
              </a:rPr>
              <a:t>https://news.tvbs.com.tw/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全球、社會、議題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70F8FCC-6677-4F2F-90A6-8E804A2A1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724130"/>
              </p:ext>
            </p:extLst>
          </p:nvPr>
        </p:nvGraphicFramePr>
        <p:xfrm>
          <a:off x="195013" y="3506926"/>
          <a:ext cx="44354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" name="點陣圖影像" r:id="rId8" imgW="4434840" imgH="1592640" progId="Paint.Picture">
                  <p:embed/>
                </p:oleObj>
              </mc:Choice>
              <mc:Fallback>
                <p:oleObj name="點陣圖影像" r:id="rId8" imgW="4434840" imgH="15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013" y="3506926"/>
                        <a:ext cx="4435475" cy="15922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81516EB1-9F1B-420F-B9F9-FDA1EE2B7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26999"/>
              </p:ext>
            </p:extLst>
          </p:nvPr>
        </p:nvGraphicFramePr>
        <p:xfrm>
          <a:off x="105247" y="5099189"/>
          <a:ext cx="10355262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" name="點陣圖影像" r:id="rId10" imgW="10355760" imgH="1661040" progId="Paint.Picture">
                  <p:embed/>
                </p:oleObj>
              </mc:Choice>
              <mc:Fallback>
                <p:oleObj name="點陣圖影像" r:id="rId10" imgW="10355760" imgH="1661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247" y="5099189"/>
                        <a:ext cx="10355262" cy="1660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18A510D-FB51-44AC-871B-709D60DE0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65269"/>
              </p:ext>
            </p:extLst>
          </p:nvPr>
        </p:nvGraphicFramePr>
        <p:xfrm>
          <a:off x="4778375" y="3429000"/>
          <a:ext cx="7413625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" name="點陣圖影像" r:id="rId12" imgW="7414200" imgH="1531800" progId="Paint.Picture">
                  <p:embed/>
                </p:oleObj>
              </mc:Choice>
              <mc:Fallback>
                <p:oleObj name="點陣圖影像" r:id="rId12" imgW="7414200" imgH="153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375" y="3429000"/>
                        <a:ext cx="7413625" cy="15319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8D4D15E-D753-4BB3-97A1-C24C5685B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75107"/>
              </p:ext>
            </p:extLst>
          </p:nvPr>
        </p:nvGraphicFramePr>
        <p:xfrm>
          <a:off x="6884814" y="4960937"/>
          <a:ext cx="47783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" name="點陣圖影像" r:id="rId14" imgW="4777920" imgH="937440" progId="Paint.Picture">
                  <p:embed/>
                </p:oleObj>
              </mc:Choice>
              <mc:Fallback>
                <p:oleObj name="點陣圖影像" r:id="rId14" imgW="4777920" imgH="93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84814" y="4960937"/>
                        <a:ext cx="4778375" cy="9382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5BBCF294-8884-49E9-BB9F-DC0E0345F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33646"/>
              </p:ext>
            </p:extLst>
          </p:nvPr>
        </p:nvGraphicFramePr>
        <p:xfrm>
          <a:off x="9793652" y="3155747"/>
          <a:ext cx="2203335" cy="97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" name="點陣圖影像" r:id="rId16" imgW="1866960" imgH="822960" progId="Paint.Picture">
                  <p:embed/>
                </p:oleObj>
              </mc:Choice>
              <mc:Fallback>
                <p:oleObj name="點陣圖影像" r:id="rId16" imgW="1866960" imgH="822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652" y="3155747"/>
                        <a:ext cx="2203335" cy="9705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8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7D7FA-1398-49C0-83FC-6FF03B5A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F19C7-78A9-4FC5-A0FB-E7BEB36B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38" y="1557495"/>
            <a:ext cx="9164963" cy="4500691"/>
          </a:xfrm>
        </p:spPr>
        <p:txBody>
          <a:bodyPr>
            <a:norm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將段落分成多個句子，以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。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？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！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 作為句子之間分割</a:t>
            </a:r>
            <a:endParaRPr lang="en-US" altLang="zh-TW" sz="20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1.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推特易主消息傳出後</a:t>
            </a: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2.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</a:rPr>
              <a:t>亞馬遜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公司</a:t>
            </a:r>
            <a:r>
              <a:rPr lang="zh-TW" altLang="en-US" sz="1600" b="1" dirty="0">
                <a:solidFill>
                  <a:srgbClr val="0000CC"/>
                </a:solidFill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3.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馬斯克入主推特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馬</a:t>
            </a:r>
            <a:r>
              <a:rPr lang="zh-TW" altLang="en-US" sz="1600" b="1" dirty="0">
                <a:solidFill>
                  <a:srgbClr val="0000CC"/>
                </a:solidFill>
              </a:rPr>
              <a:t>斯克</a:t>
            </a:r>
            <a:endParaRPr lang="en-US" altLang="zh-TW" sz="1600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4.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是否會讓這個社媒平台承受更多北京施壓的潛在風險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5.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貝佐斯發推文說：「中國政府現在是否對這個社群平台多一些影響力了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 中國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政府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6.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」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3FC45-4CE4-4424-955D-AF863E27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06" r="26094" b="26805"/>
          <a:stretch/>
        </p:blipFill>
        <p:spPr>
          <a:xfrm>
            <a:off x="169956" y="5784850"/>
            <a:ext cx="10695568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5C6A8-9A70-4F84-9A83-6289931C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10" t="14722" r="6719" b="27037"/>
          <a:stretch/>
        </p:blipFill>
        <p:spPr>
          <a:xfrm>
            <a:off x="7651245" y="150916"/>
            <a:ext cx="4410127" cy="3994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17C94E-8AF4-48D5-A584-A7AA050F7B02}"/>
              </a:ext>
            </a:extLst>
          </p:cNvPr>
          <p:cNvSpPr/>
          <p:nvPr/>
        </p:nvSpPr>
        <p:spPr>
          <a:xfrm>
            <a:off x="7935819" y="2040453"/>
            <a:ext cx="4086225" cy="717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C6C1A0-F113-4650-A8A5-E046D2DCB439}"/>
              </a:ext>
            </a:extLst>
          </p:cNvPr>
          <p:cNvSpPr txBox="1"/>
          <p:nvPr/>
        </p:nvSpPr>
        <p:spPr>
          <a:xfrm>
            <a:off x="10865524" y="6337752"/>
            <a:ext cx="94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8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EB62B-C1A5-47FC-A899-AFFA583C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5611706" cy="451736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人名</a:t>
            </a:r>
            <a:r>
              <a:rPr lang="zh-TW" altLang="en-US" sz="2800" dirty="0">
                <a:latin typeface="+mn-ea"/>
              </a:rPr>
              <a:t>：</a:t>
            </a:r>
            <a:r>
              <a:rPr lang="en-US" altLang="zh-TW" sz="2800" dirty="0">
                <a:latin typeface="+mn-ea"/>
              </a:rPr>
              <a:t> </a:t>
            </a:r>
            <a:r>
              <a:rPr lang="zh-TW" altLang="en-US" sz="2800" dirty="0">
                <a:latin typeface="+mn-ea"/>
              </a:rPr>
              <a:t>蔡英文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姓氏</a:t>
            </a:r>
            <a:endParaRPr lang="en-US" altLang="zh-TW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B35C032-FB8A-4229-B3B6-7861654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BA720-07FB-4924-A8FA-A7EA8813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t="13185" r="43750" b="6963"/>
          <a:stretch/>
        </p:blipFill>
        <p:spPr>
          <a:xfrm>
            <a:off x="6654800" y="678200"/>
            <a:ext cx="5455920" cy="54762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1EBA85-607E-4816-BBA1-29A3D7DAB613}"/>
              </a:ext>
            </a:extLst>
          </p:cNvPr>
          <p:cNvSpPr txBox="1"/>
          <p:nvPr/>
        </p:nvSpPr>
        <p:spPr>
          <a:xfrm>
            <a:off x="6654800" y="6220520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4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47FF0-E8D5-4228-A337-2C14DF6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36F5E-FA62-4F8D-9A35-D6D22F83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761"/>
            <a:ext cx="8596668" cy="44056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+mn-ea"/>
              </a:rPr>
              <a:t>地名結構：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一般的中文地名中，專名在前（</a:t>
            </a: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前綴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），通名在後（後綴），不過亦有例外。</a:t>
            </a:r>
            <a:endParaRPr lang="en-US" altLang="zh-TW" sz="2800" dirty="0">
              <a:latin typeface="+mn-ea"/>
            </a:endParaRPr>
          </a:p>
          <a:p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0D2C50-7BFA-4C2F-B86B-B48108A564E4}"/>
              </a:ext>
            </a:extLst>
          </p:cNvPr>
          <p:cNvSpPr txBox="1"/>
          <p:nvPr/>
        </p:nvSpPr>
        <p:spPr>
          <a:xfrm>
            <a:off x="695205" y="40157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DEE365-09F0-47B2-B570-6542985D41F4}"/>
              </a:ext>
            </a:extLst>
          </p:cNvPr>
          <p:cNvSpPr txBox="1"/>
          <p:nvPr/>
        </p:nvSpPr>
        <p:spPr>
          <a:xfrm>
            <a:off x="2210112" y="3225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自然地理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F9A62C-596A-49F7-B625-589253D46F0E}"/>
              </a:ext>
            </a:extLst>
          </p:cNvPr>
          <p:cNvSpPr txBox="1"/>
          <p:nvPr/>
        </p:nvSpPr>
        <p:spPr>
          <a:xfrm>
            <a:off x="2210112" y="49601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人文地理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E9A1AB-BF8E-40AD-9A81-94ECCD6ACC89}"/>
              </a:ext>
            </a:extLst>
          </p:cNvPr>
          <p:cNvSpPr txBox="1"/>
          <p:nvPr/>
        </p:nvSpPr>
        <p:spPr>
          <a:xfrm>
            <a:off x="4584494" y="27870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ECF88-9569-4B36-BBDA-3F2AA2342940}"/>
              </a:ext>
            </a:extLst>
          </p:cNvPr>
          <p:cNvSpPr txBox="1"/>
          <p:nvPr/>
        </p:nvSpPr>
        <p:spPr>
          <a:xfrm>
            <a:off x="4584494" y="353085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水域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7D698C9-50C0-4747-8F17-9A0E171E2C1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95424" y="4246623"/>
            <a:ext cx="714688" cy="944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051AF4-C999-4B5B-8545-ED7FD0935C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95424" y="3456569"/>
            <a:ext cx="714688" cy="79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83B7C3E-9897-4EB5-9126-F693CA36F64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5884" y="3017919"/>
            <a:ext cx="958610" cy="43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4367EC3-6B9A-45C2-832B-B6A48562FF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625884" y="3456569"/>
            <a:ext cx="958610" cy="305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3D43EC-8DC4-421F-8101-B8E46734E23D}"/>
              </a:ext>
            </a:extLst>
          </p:cNvPr>
          <p:cNvSpPr txBox="1"/>
          <p:nvPr/>
        </p:nvSpPr>
        <p:spPr>
          <a:xfrm>
            <a:off x="4584494" y="42235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聚落和生產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1A70F5-9D84-4820-AD41-E900AF3FEA79}"/>
              </a:ext>
            </a:extLst>
          </p:cNvPr>
          <p:cNvSpPr txBox="1"/>
          <p:nvPr/>
        </p:nvSpPr>
        <p:spPr>
          <a:xfrm>
            <a:off x="4553717" y="48369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行政和軍事單位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DCF00D-189C-413E-9D70-F4188BF9817C}"/>
              </a:ext>
            </a:extLst>
          </p:cNvPr>
          <p:cNvSpPr txBox="1"/>
          <p:nvPr/>
        </p:nvSpPr>
        <p:spPr>
          <a:xfrm>
            <a:off x="4584494" y="5473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建築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8AC806-3814-4837-AE6D-7C20D0277495}"/>
              </a:ext>
            </a:extLst>
          </p:cNvPr>
          <p:cNvSpPr txBox="1"/>
          <p:nvPr/>
        </p:nvSpPr>
        <p:spPr>
          <a:xfrm>
            <a:off x="4584494" y="60712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名勝古蹟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F0CDA7C-FDEC-408E-A87D-F8E4ABC6741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625884" y="4454390"/>
            <a:ext cx="958610" cy="736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566D208-5DA3-481F-9C07-8147E5836BD0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3625884" y="5067807"/>
            <a:ext cx="927833" cy="123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3A8AAFA-BE68-4BD3-8276-63F881048C60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625884" y="5190988"/>
            <a:ext cx="958610" cy="512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79B5374-02BC-4B4D-B007-52491E1BD3F7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625884" y="5190988"/>
            <a:ext cx="958610" cy="111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F522E1-D144-4715-BD01-68CDD6BA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t="33472" r="15234" b="25139"/>
          <a:stretch/>
        </p:blipFill>
        <p:spPr>
          <a:xfrm>
            <a:off x="325929" y="1336597"/>
            <a:ext cx="8770447" cy="2723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2C18B8-C757-43E6-A519-C0B21CDE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9" t="28148" r="1641" b="35796"/>
          <a:stretch/>
        </p:blipFill>
        <p:spPr>
          <a:xfrm>
            <a:off x="325929" y="4100142"/>
            <a:ext cx="8684721" cy="20424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DFFDBA-22A7-4793-8098-A364757DE2BF}"/>
              </a:ext>
            </a:extLst>
          </p:cNvPr>
          <p:cNvSpPr txBox="1"/>
          <p:nvPr/>
        </p:nvSpPr>
        <p:spPr>
          <a:xfrm>
            <a:off x="564053" y="624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AE889FF-52D8-4F20-A11F-87767D81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64410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3530</TotalTime>
  <Words>3388</Words>
  <Application>Microsoft Office PowerPoint</Application>
  <PresentationFormat>寬螢幕</PresentationFormat>
  <Paragraphs>373</Paragraphs>
  <Slides>46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62" baseType="lpstr">
      <vt:lpstr>-apple-system</vt:lpstr>
      <vt:lpstr>helvetica neue</vt:lpstr>
      <vt:lpstr>Microsoft JhengHei</vt:lpstr>
      <vt:lpstr>Microsoft JhengHei</vt:lpstr>
      <vt:lpstr>微軟儷黑體</vt:lpstr>
      <vt:lpstr>Arial</vt:lpstr>
      <vt:lpstr>Arial</vt:lpstr>
      <vt:lpstr>Calibri</vt:lpstr>
      <vt:lpstr>Lato</vt:lpstr>
      <vt:lpstr>Noto Serif</vt:lpstr>
      <vt:lpstr>Open Sans</vt:lpstr>
      <vt:lpstr>Roboto</vt:lpstr>
      <vt:lpstr>Trebuchet MS</vt:lpstr>
      <vt:lpstr>Wingdings 3</vt:lpstr>
      <vt:lpstr>多面向</vt:lpstr>
      <vt:lpstr>點陣圖影像</vt:lpstr>
      <vt:lpstr>NER 命名實體識別</vt:lpstr>
      <vt:lpstr>Introduction</vt:lpstr>
      <vt:lpstr>What is the problem we are trying to solve?</vt:lpstr>
      <vt:lpstr>Why do we need to process named entity recognition?</vt:lpstr>
      <vt:lpstr>Where to get the data?  (1/7) </vt:lpstr>
      <vt:lpstr>Where to get the data?  (2/7)</vt:lpstr>
      <vt:lpstr>Where to get the data?  (3/7) </vt:lpstr>
      <vt:lpstr>Where to get the data?  (4/7)</vt:lpstr>
      <vt:lpstr>Where to get the data?  (5/7)</vt:lpstr>
      <vt:lpstr>Where to get the data?  (6/7)</vt:lpstr>
      <vt:lpstr>Where to get the data?  (7/7)</vt:lpstr>
      <vt:lpstr>What does the training data look like?</vt:lpstr>
      <vt:lpstr>What is your plan to handle the data?</vt:lpstr>
      <vt:lpstr>How to store the data? </vt:lpstr>
      <vt:lpstr>What preprocessing do we need to do? </vt:lpstr>
      <vt:lpstr>What are the common approaches (algorithm/model) to solve this problem?  </vt:lpstr>
      <vt:lpstr>Advantages and disadvantages of different algorithms or models (1/2)</vt:lpstr>
      <vt:lpstr>Advantages and disadvantages of different algorithms or models (2/2)</vt:lpstr>
      <vt:lpstr>Reference</vt:lpstr>
      <vt:lpstr>Get Your Data: Crawler</vt:lpstr>
      <vt:lpstr>What is web crawling? (1/2)</vt:lpstr>
      <vt:lpstr>What is web crawling? (2/2)</vt:lpstr>
      <vt:lpstr>How to stop your website from being crawled? (1/7)</vt:lpstr>
      <vt:lpstr>How to stop your website from being crawled? (2/7)</vt:lpstr>
      <vt:lpstr>How to stop your website from being crawled? (3/7)</vt:lpstr>
      <vt:lpstr>How to stop your website from being crawled? (4/7)</vt:lpstr>
      <vt:lpstr>How to stop your website from being crawled? (5/7)</vt:lpstr>
      <vt:lpstr>How to stop your website from being crawled? (6/7)</vt:lpstr>
      <vt:lpstr>How to stop your website from being crawled? (7/7)</vt:lpstr>
      <vt:lpstr>What is "politness" in web crawling? (1/10)</vt:lpstr>
      <vt:lpstr>What is "politness" in web crawling? (2/10)</vt:lpstr>
      <vt:lpstr>What is "politness" in web crawling? (3/10)</vt:lpstr>
      <vt:lpstr>What is "politness" in web crawling? (4/10)</vt:lpstr>
      <vt:lpstr>What is "politness" in web crawling? (5/10)</vt:lpstr>
      <vt:lpstr>What is "politness" in web crawling? (6/10)</vt:lpstr>
      <vt:lpstr>What is "politness" in web crawling? (7/10)</vt:lpstr>
      <vt:lpstr>What is "politness" in web crawling? (8/10)</vt:lpstr>
      <vt:lpstr>What is "politness" in web crawling? (9/10)</vt:lpstr>
      <vt:lpstr>What is "politness" in web crawling? (10/10)</vt:lpstr>
      <vt:lpstr>PowerPoint 簡報</vt:lpstr>
      <vt:lpstr>Reference</vt:lpstr>
      <vt:lpstr>Crawl the data you need (1/5)</vt:lpstr>
      <vt:lpstr>Crawl the data you need  (2/5)</vt:lpstr>
      <vt:lpstr>Crawl the data you need  (3/5)</vt:lpstr>
      <vt:lpstr>Crawl the data you need  (4/5)</vt:lpstr>
      <vt:lpstr>Crawl the data you need  (5/5)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侯佳典</dc:creator>
  <cp:lastModifiedBy>侯佳典</cp:lastModifiedBy>
  <cp:revision>179</cp:revision>
  <dcterms:created xsi:type="dcterms:W3CDTF">2022-04-24T03:09:00Z</dcterms:created>
  <dcterms:modified xsi:type="dcterms:W3CDTF">2022-05-22T14:06:31Z</dcterms:modified>
</cp:coreProperties>
</file>